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science/article/abs/pii/S0960852419304286" TargetMode="External"/><Relationship Id="rId5" Type="http://schemas.openxmlformats.org/officeDocument/2006/relationships/hyperlink" Target="https://www.sciencedirect.com/topics/earth-and-planetary-sciences/trickling-filter" TargetMode="External"/><Relationship Id="rId7"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image" Target="../media/image-11-3.png"/><Relationship Id="rId6" Type="http://schemas.openxmlformats.org/officeDocument/2006/relationships/image" Target="../media/image-11-4.png"/><Relationship Id="rId8" Type="http://schemas.openxmlformats.org/officeDocument/2006/relationships/slideLayout" Target="../slideLayouts/slideLayout1.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www.researchgate.net/figure/Various-integrated-environmental-technology-used-for-wastewater-treatment-and_fig1_359495200" TargetMode="External"/><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image" Target="../media/image-2-3.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www.google.com/url?sa=t&amp;rct=j&amp;q=&amp;esrc=s&amp;source=web&amp;cd=&amp;ved=2ahUKEwix-Iia9cmFAxULgFYBHVXOAokQFnoECDgQAQ&amp;url=https%3A%2F%2Fwww.irjet.net%2Farchives%2FV9%2Fi6%2FIRJET-V9I638.pdf&amp;usg=AOvVaw25QWjN7fEiUGNDpA4asyWo&amp;opi=89978449" TargetMode="External"/><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image" Target="../media/image-3-3.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2166/washdev.2013.099" TargetMode="External"/><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image" Target="../media/image-4-3.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www.shutterstock.com/image-illustration/bacteria-sphingomonas-scientific-3d-illustration-gramnegative-2105623736" TargetMode="External"/><Relationship Id="rId8" Type="http://schemas.openxmlformats.org/officeDocument/2006/relationships/hyperlink" Target="https://www.shutterstock.com/image-illustration/porphyromonas-gingivalis-bacteria-3d-illustration-anaerobic-768848566" TargetMode="External"/><Relationship Id="rId10" Type="http://schemas.openxmlformats.org/officeDocument/2006/relationships/hyperlink" Target="https://www.shutterstock.com/image-illustration/porphyromonas-gingivalis-bacteria-3d-illustration-anaerobic-768848566" TargetMode="External"/><Relationship Id="rId12"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image" Target="../media/image-5-6.png"/><Relationship Id="rId9" Type="http://schemas.openxmlformats.org/officeDocument/2006/relationships/image" Target="../media/image-5-7.png"/><Relationship Id="rId11" Type="http://schemas.openxmlformats.org/officeDocument/2006/relationships/image" Target="../media/image-5-8.png"/><Relationship Id="rId13" Type="http://schemas.openxmlformats.org/officeDocument/2006/relationships/slideLayout" Target="../slideLayouts/slideLayout1.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kenkidryer.com/2020/03/14/about-conventional-activated-sludge/" TargetMode="External"/><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image" Target="../media/image-6-3.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www.environmentalleverage.com/What_are_filaments.htm" TargetMode="External"/><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image" Target="../media/image-7-3.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S2666765721000429" TargetMode="External"/><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image" Target="../media/image-9-3.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120021"/>
            <a:ext cx="7477601" cy="958215"/>
          </a:xfrm>
          <a:prstGeom prst="rect">
            <a:avLst/>
          </a:prstGeom>
          <a:noFill/>
          <a:ln/>
        </p:spPr>
        <p:txBody>
          <a:bodyPr wrap="none" rtlCol="0" anchor="t"/>
          <a:lstStyle/>
          <a:p>
            <a:pPr algn="ctr" indent="0" marL="0">
              <a:lnSpc>
                <a:spcPts val="7545"/>
              </a:lnSpc>
              <a:buNone/>
            </a:pPr>
            <a:r>
              <a:rPr lang="en-US" sz="6036" b="1" dirty="0">
                <a:solidFill>
                  <a:srgbClr val="5B5F72"/>
                </a:solidFill>
                <a:latin typeface="Instrument Sans" pitchFamily="34" charset="0"/>
                <a:ea typeface="Instrument Sans" pitchFamily="34" charset="-122"/>
                <a:cs typeface="Instrument Sans" pitchFamily="34" charset="-120"/>
              </a:rPr>
              <a:t>CE 208 Mini project</a:t>
            </a:r>
            <a:endParaRPr lang="en-US" sz="6036" dirty="0"/>
          </a:p>
        </p:txBody>
      </p:sp>
      <p:sp>
        <p:nvSpPr>
          <p:cNvPr id="6" name="Text 2"/>
          <p:cNvSpPr/>
          <p:nvPr/>
        </p:nvSpPr>
        <p:spPr>
          <a:xfrm>
            <a:off x="6319599" y="2411492"/>
            <a:ext cx="7477601"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UNDERSTANDING AND EVALUATING EFFICIENCY OF  REMEDIATION VARIOUS BACTERIAL AND FUNGAL METABOLISMS IN WASTE WATER</a:t>
            </a:r>
            <a:endParaRPr lang="en-US" sz="1750" dirty="0"/>
          </a:p>
        </p:txBody>
      </p:sp>
      <p:sp>
        <p:nvSpPr>
          <p:cNvPr id="7" name="Text 3"/>
          <p:cNvSpPr/>
          <p:nvPr/>
        </p:nvSpPr>
        <p:spPr>
          <a:xfrm>
            <a:off x="6319599" y="3372207"/>
            <a:ext cx="7477601" cy="355402"/>
          </a:xfrm>
          <a:prstGeom prst="rect">
            <a:avLst/>
          </a:prstGeom>
          <a:noFill/>
          <a:ln/>
        </p:spPr>
        <p:txBody>
          <a:bodyPr wrap="none" rtlCol="0" anchor="t"/>
          <a:lstStyle/>
          <a:p>
            <a:pPr algn="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Presented by:</a:t>
            </a:r>
            <a:endParaRPr lang="en-US" sz="1750" dirty="0"/>
          </a:p>
        </p:txBody>
      </p:sp>
      <p:sp>
        <p:nvSpPr>
          <p:cNvPr id="8" name="Text 4"/>
          <p:cNvSpPr/>
          <p:nvPr/>
        </p:nvSpPr>
        <p:spPr>
          <a:xfrm>
            <a:off x="6319599" y="3977521"/>
            <a:ext cx="7477601" cy="355402"/>
          </a:xfrm>
          <a:prstGeom prst="rect">
            <a:avLst/>
          </a:prstGeom>
          <a:noFill/>
          <a:ln/>
        </p:spPr>
        <p:txBody>
          <a:bodyPr wrap="none" rtlCol="0" anchor="t"/>
          <a:lstStyle/>
          <a:p>
            <a:pPr algn="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4010 - Anuj jain</a:t>
            </a:r>
            <a:endParaRPr lang="en-US" sz="1750" dirty="0"/>
          </a:p>
        </p:txBody>
      </p:sp>
      <p:sp>
        <p:nvSpPr>
          <p:cNvPr id="9" name="Text 5"/>
          <p:cNvSpPr/>
          <p:nvPr/>
        </p:nvSpPr>
        <p:spPr>
          <a:xfrm>
            <a:off x="6319599" y="4582835"/>
            <a:ext cx="7477601" cy="355402"/>
          </a:xfrm>
          <a:prstGeom prst="rect">
            <a:avLst/>
          </a:prstGeom>
          <a:noFill/>
          <a:ln/>
        </p:spPr>
        <p:txBody>
          <a:bodyPr wrap="none" rtlCol="0" anchor="t"/>
          <a:lstStyle/>
          <a:p>
            <a:pPr algn="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4014 - Atul Baghel</a:t>
            </a:r>
            <a:endParaRPr lang="en-US" sz="1750" dirty="0"/>
          </a:p>
        </p:txBody>
      </p:sp>
      <p:sp>
        <p:nvSpPr>
          <p:cNvPr id="10" name="Text 6"/>
          <p:cNvSpPr/>
          <p:nvPr/>
        </p:nvSpPr>
        <p:spPr>
          <a:xfrm>
            <a:off x="6319599" y="5188148"/>
            <a:ext cx="7477601" cy="355402"/>
          </a:xfrm>
          <a:prstGeom prst="rect">
            <a:avLst/>
          </a:prstGeom>
          <a:noFill/>
          <a:ln/>
        </p:spPr>
        <p:txBody>
          <a:bodyPr wrap="none" rtlCol="0" anchor="t"/>
          <a:lstStyle/>
          <a:p>
            <a:pPr algn="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4015 - Avudoddi Hemanth</a:t>
            </a:r>
            <a:endParaRPr lang="en-US" sz="1750" dirty="0"/>
          </a:p>
        </p:txBody>
      </p:sp>
      <p:sp>
        <p:nvSpPr>
          <p:cNvPr id="11" name="Text 7"/>
          <p:cNvSpPr/>
          <p:nvPr/>
        </p:nvSpPr>
        <p:spPr>
          <a:xfrm>
            <a:off x="6319599" y="5793462"/>
            <a:ext cx="7477601" cy="355402"/>
          </a:xfrm>
          <a:prstGeom prst="rect">
            <a:avLst/>
          </a:prstGeom>
          <a:noFill/>
          <a:ln/>
        </p:spPr>
        <p:txBody>
          <a:bodyPr wrap="none" rtlCol="0" anchor="t"/>
          <a:lstStyle/>
          <a:p>
            <a:pPr algn="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4016 - Biradhar Saketh</a:t>
            </a:r>
            <a:endParaRPr lang="en-US" sz="1750" dirty="0"/>
          </a:p>
        </p:txBody>
      </p:sp>
      <p:sp>
        <p:nvSpPr>
          <p:cNvPr id="12" name="Text 8"/>
          <p:cNvSpPr/>
          <p:nvPr/>
        </p:nvSpPr>
        <p:spPr>
          <a:xfrm>
            <a:off x="6319599" y="6398776"/>
            <a:ext cx="7477601" cy="710803"/>
          </a:xfrm>
          <a:prstGeom prst="rect">
            <a:avLst/>
          </a:prstGeom>
          <a:noFill/>
          <a:ln/>
        </p:spPr>
        <p:txBody>
          <a:bodyPr wrap="square" rtlCol="0" anchor="t"/>
          <a:lstStyle/>
          <a:p>
            <a:pPr algn="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4017 - Edula Charmi</a:t>
            </a:r>
            <a:pPr algn="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
</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815935"/>
            <a:ext cx="10554414" cy="1388745"/>
          </a:xfrm>
          <a:prstGeom prst="rect">
            <a:avLst/>
          </a:prstGeom>
          <a:noFill/>
          <a:ln/>
        </p:spPr>
        <p:txBody>
          <a:bodyPr wrap="square" rtlCol="0" anchor="t"/>
          <a:lstStyle/>
          <a:p>
            <a:pPr algn="ctr" indent="0" marL="0">
              <a:lnSpc>
                <a:spcPts val="5468"/>
              </a:lnSpc>
              <a:buNone/>
            </a:pPr>
            <a:r>
              <a:rPr lang="en-US" sz="4374" b="1" dirty="0">
                <a:solidFill>
                  <a:srgbClr val="777C92"/>
                </a:solidFill>
                <a:latin typeface="Instrument Sans" pitchFamily="34" charset="0"/>
                <a:ea typeface="Instrument Sans" pitchFamily="34" charset="-122"/>
                <a:cs typeface="Instrument Sans" pitchFamily="34" charset="-120"/>
              </a:rPr>
              <a:t>Research findings on fungal metabolisms for water treatment</a:t>
            </a:r>
            <a:endParaRPr lang="en-US" sz="4374" dirty="0"/>
          </a:p>
        </p:txBody>
      </p:sp>
      <p:sp>
        <p:nvSpPr>
          <p:cNvPr id="5" name="Text 2"/>
          <p:cNvSpPr/>
          <p:nvPr/>
        </p:nvSpPr>
        <p:spPr>
          <a:xfrm>
            <a:off x="2037993" y="2649022"/>
            <a:ext cx="10554414"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Research by Thanh and Simard (1973a) identified Trichothecium roseum as a promising fungal strain for wastewater treatment. It showed high efficiency in removing phosphate and nitrogen from household wastewater. Additionally, the study determined the ideal pH and temperature ranges for fungal growth during nitrogen removal.</a:t>
            </a:r>
            <a:endParaRPr lang="en-US" sz="1750" dirty="0"/>
          </a:p>
        </p:txBody>
      </p:sp>
      <p:sp>
        <p:nvSpPr>
          <p:cNvPr id="6" name="Text 3"/>
          <p:cNvSpPr/>
          <p:nvPr/>
        </p:nvSpPr>
        <p:spPr>
          <a:xfrm>
            <a:off x="2037993" y="4320540"/>
            <a:ext cx="10554414" cy="1777008"/>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Hiremath et al. (1985) used seven fungal species from a wastewater pond in batch trials to boost fungal output for potential consumption. They employed filter-sterilized wastewater over ten days at room temperature. Despite slightly lower organic matter removal compared to nutrient removal, results aligned with earlier findings, confirming fungi's viability for wastewater treatment and resource generation.</a:t>
            </a:r>
            <a:endParaRPr lang="en-US" sz="1750" dirty="0"/>
          </a:p>
        </p:txBody>
      </p:sp>
      <p:sp>
        <p:nvSpPr>
          <p:cNvPr id="7" name="Text 4"/>
          <p:cNvSpPr/>
          <p:nvPr/>
        </p:nvSpPr>
        <p:spPr>
          <a:xfrm>
            <a:off x="2037993" y="6347460"/>
            <a:ext cx="10554414"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 Fungi, particularly white-rot fungi like Phanerochaete chrysosporium, are effective in breaking down cellulose and lignin, making them valuable in treating wastewater from various industries. brown-rot fungi can be used for cellulose degradation and white-rot fungi for lignin degradation.</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151501"/>
          </a:xfrm>
          <a:prstGeom prst="rect">
            <a:avLst/>
          </a:prstGeom>
          <a:solidFill>
            <a:srgbClr val="FFFFFF">
              <a:alpha val="75000"/>
            </a:srgbClr>
          </a:solidFill>
          <a:ln/>
        </p:spPr>
      </p:sp>
      <p:sp>
        <p:nvSpPr>
          <p:cNvPr id="4" name="Text 1"/>
          <p:cNvSpPr/>
          <p:nvPr/>
        </p:nvSpPr>
        <p:spPr>
          <a:xfrm>
            <a:off x="4061817" y="427673"/>
            <a:ext cx="6506766" cy="486013"/>
          </a:xfrm>
          <a:prstGeom prst="rect">
            <a:avLst/>
          </a:prstGeom>
          <a:noFill/>
          <a:ln/>
        </p:spPr>
        <p:txBody>
          <a:bodyPr wrap="none" rtlCol="0" anchor="t"/>
          <a:lstStyle/>
          <a:p>
            <a:pPr algn="ctr" indent="0" marL="0">
              <a:lnSpc>
                <a:spcPts val="3827"/>
              </a:lnSpc>
              <a:buNone/>
            </a:pPr>
            <a:r>
              <a:rPr lang="en-US" sz="3062" b="1" dirty="0">
                <a:solidFill>
                  <a:srgbClr val="777C92"/>
                </a:solidFill>
                <a:latin typeface="Instrument Sans" pitchFamily="34" charset="0"/>
                <a:ea typeface="Instrument Sans" pitchFamily="34" charset="-122"/>
                <a:cs typeface="Instrument Sans" pitchFamily="34" charset="-120"/>
              </a:rPr>
              <a:t>Other methods of water treaatment</a:t>
            </a:r>
            <a:endParaRPr lang="en-US" sz="3062" dirty="0"/>
          </a:p>
        </p:txBody>
      </p:sp>
      <p:sp>
        <p:nvSpPr>
          <p:cNvPr id="5" name="Text 2"/>
          <p:cNvSpPr/>
          <p:nvPr/>
        </p:nvSpPr>
        <p:spPr>
          <a:xfrm>
            <a:off x="3621167" y="1286828"/>
            <a:ext cx="3504367" cy="248722"/>
          </a:xfrm>
          <a:prstGeom prst="rect">
            <a:avLst/>
          </a:prstGeom>
          <a:noFill/>
          <a:ln/>
        </p:spPr>
        <p:txBody>
          <a:bodyPr wrap="none" rtlCol="0" anchor="t"/>
          <a:lstStyle/>
          <a:p>
            <a:pPr algn="ctr" indent="0" marL="0">
              <a:lnSpc>
                <a:spcPts val="1960"/>
              </a:lnSpc>
              <a:buNone/>
            </a:pPr>
            <a:r>
              <a:rPr lang="en-US" sz="1225" dirty="0">
                <a:solidFill>
                  <a:srgbClr val="1F7135"/>
                </a:solidFill>
                <a:latin typeface="Instrument Sans" pitchFamily="34" charset="0"/>
                <a:ea typeface="Instrument Sans" pitchFamily="34" charset="-122"/>
                <a:cs typeface="Instrument Sans" pitchFamily="34" charset="-120"/>
              </a:rPr>
              <a:t>NITRIFICATION</a:t>
            </a:r>
            <a:endParaRPr lang="en-US" sz="1225" dirty="0"/>
          </a:p>
        </p:txBody>
      </p:sp>
      <p:pic>
        <p:nvPicPr>
          <p:cNvPr id="6" name="Image 1" descr="preencoded.png">    </p:cNvPr>
          <p:cNvPicPr>
            <a:picLocks noChangeAspect="1"/>
          </p:cNvPicPr>
          <p:nvPr/>
        </p:nvPicPr>
        <p:blipFill>
          <a:blip r:embed="rId2"/>
          <a:stretch>
            <a:fillRect/>
          </a:stretch>
        </p:blipFill>
        <p:spPr>
          <a:xfrm>
            <a:off x="3621167" y="1710452"/>
            <a:ext cx="3504367" cy="1791533"/>
          </a:xfrm>
          <a:prstGeom prst="rect">
            <a:avLst/>
          </a:prstGeom>
        </p:spPr>
      </p:pic>
      <p:sp>
        <p:nvSpPr>
          <p:cNvPr id="7" name="Text 3"/>
          <p:cNvSpPr/>
          <p:nvPr/>
        </p:nvSpPr>
        <p:spPr>
          <a:xfrm>
            <a:off x="3621167" y="3676888"/>
            <a:ext cx="3504367" cy="398145"/>
          </a:xfrm>
          <a:prstGeom prst="rect">
            <a:avLst/>
          </a:prstGeom>
          <a:noFill/>
          <a:ln/>
        </p:spPr>
        <p:txBody>
          <a:bodyPr wrap="square" rtlCol="0" anchor="t"/>
          <a:lstStyle/>
          <a:p>
            <a:pPr indent="0" marL="0">
              <a:lnSpc>
                <a:spcPts val="1568"/>
              </a:lnSpc>
              <a:buNone/>
            </a:pPr>
            <a:r>
              <a:rPr lang="en-US" sz="980" dirty="0">
                <a:solidFill>
                  <a:srgbClr val="5B5F71"/>
                </a:solidFill>
                <a:latin typeface="Instrument Sans" pitchFamily="34" charset="0"/>
                <a:ea typeface="Instrument Sans" pitchFamily="34" charset="-122"/>
                <a:cs typeface="Instrument Sans" pitchFamily="34" charset="-120"/>
              </a:rPr>
              <a:t>Source:</a:t>
            </a:r>
            <a:pPr indent="0" marL="0">
              <a:lnSpc>
                <a:spcPts val="1568"/>
              </a:lnSpc>
              <a:buNone/>
            </a:pPr>
            <a:r>
              <a:rPr lang="en-US" sz="980" u="sng" dirty="0">
                <a:solidFill>
                  <a:srgbClr val="5B5F72"/>
                </a:solidFill>
                <a:latin typeface="Instrument Sans" pitchFamily="34" charset="0"/>
                <a:ea typeface="Instrument Sans" pitchFamily="34" charset="-122"/>
                <a:cs typeface="Instrument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https://www.sciencedirect.com/science/article/abs/pii/S0960852419304286</a:t>
            </a:r>
            <a:endParaRPr lang="en-US" sz="980" dirty="0"/>
          </a:p>
        </p:txBody>
      </p:sp>
      <p:sp>
        <p:nvSpPr>
          <p:cNvPr id="8" name="Text 4"/>
          <p:cNvSpPr/>
          <p:nvPr/>
        </p:nvSpPr>
        <p:spPr>
          <a:xfrm>
            <a:off x="3870008" y="4214932"/>
            <a:ext cx="3255526" cy="994886"/>
          </a:xfrm>
          <a:prstGeom prst="rect">
            <a:avLst/>
          </a:prstGeom>
          <a:noFill/>
          <a:ln/>
        </p:spPr>
        <p:txBody>
          <a:bodyPr wrap="square" rtlCol="0" anchor="t"/>
          <a:lstStyle/>
          <a:p>
            <a:pPr algn="l" marL="342900" indent="-342900">
              <a:lnSpc>
                <a:spcPts val="1960"/>
              </a:lnSpc>
              <a:buSzPct val="100000"/>
              <a:buFont typeface="+mj-lt"/>
              <a:buAutoNum type="arabicPeriod" startAt="1"/>
            </a:pPr>
            <a:r>
              <a:rPr lang="en-US" sz="1225" dirty="0">
                <a:solidFill>
                  <a:srgbClr val="5B5F71"/>
                </a:solidFill>
                <a:latin typeface="Instrument Sans" pitchFamily="34" charset="0"/>
                <a:ea typeface="Instrument Sans" pitchFamily="34" charset="-122"/>
                <a:cs typeface="Instrument Sans" pitchFamily="34" charset="-120"/>
              </a:rPr>
              <a:t>In wastewater treatment, nitrification is the process by which poisonous ammonia (NH3) is changed by aerobic microbial activities into less toxic nitrate (NO3₃⁻).</a:t>
            </a:r>
            <a:endParaRPr lang="en-US" sz="1225" dirty="0"/>
          </a:p>
        </p:txBody>
      </p:sp>
      <p:sp>
        <p:nvSpPr>
          <p:cNvPr id="9" name="Text 5"/>
          <p:cNvSpPr/>
          <p:nvPr/>
        </p:nvSpPr>
        <p:spPr>
          <a:xfrm>
            <a:off x="3870008" y="5271968"/>
            <a:ext cx="3255526" cy="994886"/>
          </a:xfrm>
          <a:prstGeom prst="rect">
            <a:avLst/>
          </a:prstGeom>
          <a:noFill/>
          <a:ln/>
        </p:spPr>
        <p:txBody>
          <a:bodyPr wrap="square" rtlCol="0" anchor="t"/>
          <a:lstStyle/>
          <a:p>
            <a:pPr algn="l" marL="342900" indent="-342900">
              <a:lnSpc>
                <a:spcPts val="1960"/>
              </a:lnSpc>
              <a:buSzPct val="100000"/>
              <a:buFont typeface="+mj-lt"/>
              <a:buAutoNum type="arabicPeriod" startAt="2"/>
            </a:pPr>
            <a:r>
              <a:rPr lang="en-US" sz="1225" dirty="0">
                <a:solidFill>
                  <a:srgbClr val="5B5F71"/>
                </a:solidFill>
                <a:latin typeface="Instrument Sans" pitchFamily="34" charset="0"/>
                <a:ea typeface="Instrument Sans" pitchFamily="34" charset="-122"/>
                <a:cs typeface="Instrument Sans" pitchFamily="34" charset="-120"/>
              </a:rPr>
              <a:t>It is essential for lowering wastewater's nitrogen content, avoiding environmental contamination, and preserving the quality of the water in receiving bodies of water.</a:t>
            </a:r>
            <a:endParaRPr lang="en-US" sz="1225" dirty="0"/>
          </a:p>
        </p:txBody>
      </p:sp>
      <p:sp>
        <p:nvSpPr>
          <p:cNvPr id="10" name="Text 6"/>
          <p:cNvSpPr/>
          <p:nvPr/>
        </p:nvSpPr>
        <p:spPr>
          <a:xfrm>
            <a:off x="3870008" y="6329005"/>
            <a:ext cx="3255526" cy="1492329"/>
          </a:xfrm>
          <a:prstGeom prst="rect">
            <a:avLst/>
          </a:prstGeom>
          <a:noFill/>
          <a:ln/>
        </p:spPr>
        <p:txBody>
          <a:bodyPr wrap="square" rtlCol="0" anchor="t"/>
          <a:lstStyle/>
          <a:p>
            <a:pPr algn="l" marL="342900" indent="-342900">
              <a:lnSpc>
                <a:spcPts val="1960"/>
              </a:lnSpc>
              <a:buSzPct val="100000"/>
              <a:buFont typeface="+mj-lt"/>
              <a:buAutoNum type="arabicPeriod" startAt="3"/>
            </a:pPr>
            <a:r>
              <a:rPr lang="en-US" sz="1225" dirty="0">
                <a:solidFill>
                  <a:srgbClr val="5B5F71"/>
                </a:solidFill>
                <a:latin typeface="Instrument Sans" pitchFamily="34" charset="0"/>
                <a:ea typeface="Instrument Sans" pitchFamily="34" charset="-122"/>
                <a:cs typeface="Instrument Sans" pitchFamily="34" charset="-120"/>
              </a:rPr>
              <a:t>In the secondary treatment phase of wastewater treatment facilities, specialised bacteria oxidise ammonia to nitrite and subsequently to nitrate in the presence of oxygen. This process is known as nitrification.</a:t>
            </a:r>
            <a:endParaRPr lang="en-US" sz="1225" dirty="0"/>
          </a:p>
        </p:txBody>
      </p:sp>
      <p:sp>
        <p:nvSpPr>
          <p:cNvPr id="11" name="Text 7"/>
          <p:cNvSpPr/>
          <p:nvPr/>
        </p:nvSpPr>
        <p:spPr>
          <a:xfrm>
            <a:off x="3621167" y="7961233"/>
            <a:ext cx="3504367" cy="199073"/>
          </a:xfrm>
          <a:prstGeom prst="rect">
            <a:avLst/>
          </a:prstGeom>
          <a:noFill/>
          <a:ln/>
        </p:spPr>
        <p:txBody>
          <a:bodyPr wrap="none" rtlCol="0" anchor="t"/>
          <a:lstStyle/>
          <a:p>
            <a:pPr indent="0" marL="0">
              <a:lnSpc>
                <a:spcPts val="1568"/>
              </a:lnSpc>
              <a:buNone/>
            </a:pPr>
            <a:endParaRPr lang="en-US" sz="980" dirty="0"/>
          </a:p>
        </p:txBody>
      </p:sp>
      <p:sp>
        <p:nvSpPr>
          <p:cNvPr id="12" name="Text 8"/>
          <p:cNvSpPr/>
          <p:nvPr/>
        </p:nvSpPr>
        <p:spPr>
          <a:xfrm>
            <a:off x="7512487" y="1286828"/>
            <a:ext cx="3504367" cy="248722"/>
          </a:xfrm>
          <a:prstGeom prst="rect">
            <a:avLst/>
          </a:prstGeom>
          <a:noFill/>
          <a:ln/>
        </p:spPr>
        <p:txBody>
          <a:bodyPr wrap="none" rtlCol="0" anchor="t"/>
          <a:lstStyle/>
          <a:p>
            <a:pPr algn="ctr" indent="0" marL="0">
              <a:lnSpc>
                <a:spcPts val="1960"/>
              </a:lnSpc>
              <a:buNone/>
            </a:pPr>
            <a:r>
              <a:rPr lang="en-US" sz="1225" dirty="0">
                <a:solidFill>
                  <a:srgbClr val="1F7135"/>
                </a:solidFill>
                <a:latin typeface="Instrument Sans" pitchFamily="34" charset="0"/>
                <a:ea typeface="Instrument Sans" pitchFamily="34" charset="-122"/>
                <a:cs typeface="Instrument Sans" pitchFamily="34" charset="-120"/>
              </a:rPr>
              <a:t>TRICKLING FILTERS</a:t>
            </a:r>
            <a:endParaRPr lang="en-US" sz="1225" dirty="0"/>
          </a:p>
        </p:txBody>
      </p:sp>
      <p:pic>
        <p:nvPicPr>
          <p:cNvPr id="13" name="Image 2" descr="preencoded.png">    </p:cNvPr>
          <p:cNvPicPr>
            <a:picLocks noChangeAspect="1"/>
          </p:cNvPicPr>
          <p:nvPr/>
        </p:nvPicPr>
        <p:blipFill>
          <a:blip r:embed="rId4"/>
          <a:stretch>
            <a:fillRect/>
          </a:stretch>
        </p:blipFill>
        <p:spPr>
          <a:xfrm>
            <a:off x="7512487" y="1710452"/>
            <a:ext cx="3504367" cy="1540550"/>
          </a:xfrm>
          <a:prstGeom prst="rect">
            <a:avLst/>
          </a:prstGeom>
        </p:spPr>
      </p:pic>
      <p:sp>
        <p:nvSpPr>
          <p:cNvPr id="14" name="Text 9"/>
          <p:cNvSpPr/>
          <p:nvPr/>
        </p:nvSpPr>
        <p:spPr>
          <a:xfrm>
            <a:off x="7512487" y="3425904"/>
            <a:ext cx="3504367" cy="398145"/>
          </a:xfrm>
          <a:prstGeom prst="rect">
            <a:avLst/>
          </a:prstGeom>
          <a:noFill/>
          <a:ln/>
        </p:spPr>
        <p:txBody>
          <a:bodyPr wrap="square" rtlCol="0" anchor="t"/>
          <a:lstStyle/>
          <a:p>
            <a:pPr indent="0" marL="0">
              <a:lnSpc>
                <a:spcPts val="1568"/>
              </a:lnSpc>
              <a:buNone/>
            </a:pPr>
            <a:r>
              <a:rPr lang="en-US" sz="980" dirty="0">
                <a:solidFill>
                  <a:srgbClr val="5B5F71"/>
                </a:solidFill>
                <a:latin typeface="Instrument Sans" pitchFamily="34" charset="0"/>
                <a:ea typeface="Instrument Sans" pitchFamily="34" charset="-122"/>
                <a:cs typeface="Instrument Sans" pitchFamily="34" charset="-120"/>
              </a:rPr>
              <a:t>Source:</a:t>
            </a:r>
            <a:pPr indent="0" marL="0">
              <a:lnSpc>
                <a:spcPts val="1568"/>
              </a:lnSpc>
              <a:buNone/>
            </a:pPr>
            <a:r>
              <a:rPr lang="en-US" sz="980" u="sng" dirty="0">
                <a:solidFill>
                  <a:srgbClr val="5B5F72"/>
                </a:solidFill>
                <a:latin typeface="Instrument Sans" pitchFamily="34" charset="0"/>
                <a:ea typeface="Instrument Sans" pitchFamily="34" charset="-122"/>
                <a:cs typeface="Instrument Sans"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https://www.sciencedirect.com/topics/earth-and-planetary-sciences/trickling-filter</a:t>
            </a:r>
            <a:endParaRPr lang="en-US" sz="980" dirty="0"/>
          </a:p>
        </p:txBody>
      </p:sp>
      <p:sp>
        <p:nvSpPr>
          <p:cNvPr id="15" name="Text 10"/>
          <p:cNvSpPr/>
          <p:nvPr/>
        </p:nvSpPr>
        <p:spPr>
          <a:xfrm>
            <a:off x="7761327" y="3963948"/>
            <a:ext cx="3255526" cy="1243608"/>
          </a:xfrm>
          <a:prstGeom prst="rect">
            <a:avLst/>
          </a:prstGeom>
          <a:noFill/>
          <a:ln/>
        </p:spPr>
        <p:txBody>
          <a:bodyPr wrap="square" rtlCol="0" anchor="t"/>
          <a:lstStyle/>
          <a:p>
            <a:pPr algn="l" marL="342900" indent="-342900">
              <a:lnSpc>
                <a:spcPts val="1960"/>
              </a:lnSpc>
              <a:buSzPct val="100000"/>
              <a:buFont typeface="+mj-lt"/>
              <a:buAutoNum type="arabicPeriod" startAt="1"/>
            </a:pPr>
            <a:r>
              <a:rPr lang="en-US" sz="1225" dirty="0">
                <a:solidFill>
                  <a:srgbClr val="5B5F71"/>
                </a:solidFill>
                <a:latin typeface="Instrument Sans" pitchFamily="34" charset="0"/>
                <a:ea typeface="Instrument Sans" pitchFamily="34" charset="-122"/>
                <a:cs typeface="Instrument Sans" pitchFamily="34" charset="-120"/>
              </a:rPr>
              <a:t>Trickling filters are a kind of biological wastewater treatment technology that cultivates microorganisms that degrade organic pollutants on a bed of media made of rocks or plastic packaging.</a:t>
            </a:r>
            <a:endParaRPr lang="en-US" sz="1225" dirty="0"/>
          </a:p>
        </p:txBody>
      </p:sp>
      <p:sp>
        <p:nvSpPr>
          <p:cNvPr id="16" name="Text 11"/>
          <p:cNvSpPr/>
          <p:nvPr/>
        </p:nvSpPr>
        <p:spPr>
          <a:xfrm>
            <a:off x="7761327" y="5269706"/>
            <a:ext cx="3255526" cy="1492329"/>
          </a:xfrm>
          <a:prstGeom prst="rect">
            <a:avLst/>
          </a:prstGeom>
          <a:noFill/>
          <a:ln/>
        </p:spPr>
        <p:txBody>
          <a:bodyPr wrap="square" rtlCol="0" anchor="t"/>
          <a:lstStyle/>
          <a:p>
            <a:pPr algn="l" marL="342900" indent="-342900">
              <a:lnSpc>
                <a:spcPts val="1960"/>
              </a:lnSpc>
              <a:buSzPct val="100000"/>
              <a:buFont typeface="+mj-lt"/>
              <a:buAutoNum type="arabicPeriod" startAt="2"/>
            </a:pPr>
            <a:r>
              <a:rPr lang="en-US" sz="1225" dirty="0">
                <a:solidFill>
                  <a:srgbClr val="5B5F71"/>
                </a:solidFill>
                <a:latin typeface="Instrument Sans" pitchFamily="34" charset="0"/>
                <a:ea typeface="Instrument Sans" pitchFamily="34" charset="-122"/>
                <a:cs typeface="Instrument Sans" pitchFamily="34" charset="-120"/>
              </a:rPr>
              <a:t>The media's surface is trickling with wastewater, which enables the microbes to adhere and create a biofilm. Organic contaminants are naturally broken down when the wastewater flows through the biofilm.</a:t>
            </a:r>
            <a:endParaRPr lang="en-US" sz="1225" dirty="0"/>
          </a:p>
        </p:txBody>
      </p:sp>
      <p:sp>
        <p:nvSpPr>
          <p:cNvPr id="17" name="Text 12"/>
          <p:cNvSpPr/>
          <p:nvPr/>
        </p:nvSpPr>
        <p:spPr>
          <a:xfrm>
            <a:off x="7761327" y="6824186"/>
            <a:ext cx="3255526" cy="1243608"/>
          </a:xfrm>
          <a:prstGeom prst="rect">
            <a:avLst/>
          </a:prstGeom>
          <a:noFill/>
          <a:ln/>
        </p:spPr>
        <p:txBody>
          <a:bodyPr wrap="square" rtlCol="0" anchor="t"/>
          <a:lstStyle/>
          <a:p>
            <a:pPr algn="l" marL="342900" indent="-342900">
              <a:lnSpc>
                <a:spcPts val="1960"/>
              </a:lnSpc>
              <a:buSzPct val="100000"/>
              <a:buFont typeface="+mj-lt"/>
              <a:buAutoNum type="arabicPeriod" startAt="3"/>
            </a:pPr>
            <a:r>
              <a:rPr lang="en-US" sz="1225" dirty="0">
                <a:solidFill>
                  <a:srgbClr val="5B5F71"/>
                </a:solidFill>
                <a:latin typeface="Instrument Sans" pitchFamily="34" charset="0"/>
                <a:ea typeface="Instrument Sans" pitchFamily="34" charset="-122"/>
                <a:cs typeface="Instrument Sans" pitchFamily="34" charset="-120"/>
              </a:rPr>
              <a:t>Trickling filters are usually aerobic, which means that the microbial breakdown process depends on oxygen. After treatment, the wastewater is gathered at the filter's bottom and either processed further or released.</a:t>
            </a:r>
            <a:endParaRPr lang="en-US" sz="1225" dirty="0"/>
          </a:p>
        </p:txBody>
      </p:sp>
      <p:sp>
        <p:nvSpPr>
          <p:cNvPr id="18" name="Text 13"/>
          <p:cNvSpPr/>
          <p:nvPr/>
        </p:nvSpPr>
        <p:spPr>
          <a:xfrm>
            <a:off x="3621167" y="8475107"/>
            <a:ext cx="7388066" cy="248722"/>
          </a:xfrm>
          <a:prstGeom prst="rect">
            <a:avLst/>
          </a:prstGeom>
          <a:noFill/>
          <a:ln/>
        </p:spPr>
        <p:txBody>
          <a:bodyPr wrap="none" rtlCol="0" anchor="t"/>
          <a:lstStyle/>
          <a:p>
            <a:pPr indent="0" marL="0">
              <a:lnSpc>
                <a:spcPts val="1960"/>
              </a:lnSpc>
              <a:buNone/>
            </a:pPr>
            <a:endParaRPr lang="en-US" sz="1225" dirty="0"/>
          </a:p>
        </p:txBody>
      </p:sp>
      <p:pic>
        <p:nvPicPr>
          <p:cNvPr id="19" name="Image 3"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654493"/>
            <a:ext cx="7477601" cy="1388745"/>
          </a:xfrm>
          <a:prstGeom prst="rect">
            <a:avLst/>
          </a:prstGeom>
          <a:noFill/>
          <a:ln/>
        </p:spPr>
        <p:txBody>
          <a:bodyPr wrap="squar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Conclusion and Future Outlook</a:t>
            </a:r>
            <a:endParaRPr lang="en-US" sz="4374" dirty="0"/>
          </a:p>
        </p:txBody>
      </p:sp>
      <p:sp>
        <p:nvSpPr>
          <p:cNvPr id="6" name="Text 2"/>
          <p:cNvSpPr/>
          <p:nvPr/>
        </p:nvSpPr>
        <p:spPr>
          <a:xfrm>
            <a:off x="6319599" y="3376493"/>
            <a:ext cx="7477601" cy="3198614"/>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 Finally, our research demonstrated how well bacterial and fungal metabolisms work to remediate wastewater. We discovered that these microbes had a variety of metabolic pathways that enable them to effectively break down organic contaminants. Promising results in pollutant reduction were observed in our evaluation, highlighting the environmentally sustainable nature of microbial-based treatment techniques. Future studies in this field may produce cutting-edge bioremediation techniques to deal with the problems associated with water contamination.</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923461"/>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Refrences </a:t>
            </a:r>
            <a:endParaRPr lang="en-US" sz="4374" dirty="0"/>
          </a:p>
        </p:txBody>
      </p:sp>
      <p:sp>
        <p:nvSpPr>
          <p:cNvPr id="5" name="Text 2"/>
          <p:cNvSpPr/>
          <p:nvPr/>
        </p:nvSpPr>
        <p:spPr>
          <a:xfrm>
            <a:off x="2393394" y="4062174"/>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1"/>
            </a:pPr>
            <a:r>
              <a:rPr lang="en-US" sz="1750" dirty="0">
                <a:solidFill>
                  <a:srgbClr val="5B5F71"/>
                </a:solidFill>
                <a:latin typeface="Instrument Sans" pitchFamily="34" charset="0"/>
                <a:ea typeface="Instrument Sans" pitchFamily="34" charset="-122"/>
                <a:cs typeface="Instrument Sans" pitchFamily="34" charset="-120"/>
              </a:rPr>
              <a:t>et al Arvind Chavhan 5, July - 2012</a:t>
            </a:r>
            <a:endParaRPr lang="en-US" sz="1750" dirty="0"/>
          </a:p>
        </p:txBody>
      </p:sp>
      <p:sp>
        <p:nvSpPr>
          <p:cNvPr id="6" name="Text 3"/>
          <p:cNvSpPr/>
          <p:nvPr/>
        </p:nvSpPr>
        <p:spPr>
          <a:xfrm>
            <a:off x="2393394" y="4506397"/>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2"/>
            </a:pPr>
            <a:r>
              <a:rPr lang="en-US" sz="1750" dirty="0">
                <a:solidFill>
                  <a:srgbClr val="5B5F71"/>
                </a:solidFill>
                <a:latin typeface="Instrument Sans" pitchFamily="34" charset="0"/>
                <a:ea typeface="Instrument Sans" pitchFamily="34" charset="-122"/>
                <a:cs typeface="Instrument Sans" pitchFamily="34" charset="-120"/>
              </a:rPr>
              <a:t>et al D. D. FOCHT AND A. C. CHANG</a:t>
            </a:r>
            <a:endParaRPr lang="en-US" sz="1750" dirty="0"/>
          </a:p>
        </p:txBody>
      </p:sp>
      <p:sp>
        <p:nvSpPr>
          <p:cNvPr id="7" name="Text 4"/>
          <p:cNvSpPr/>
          <p:nvPr/>
        </p:nvSpPr>
        <p:spPr>
          <a:xfrm>
            <a:off x="2393394" y="4950619"/>
            <a:ext cx="10199013" cy="355402"/>
          </a:xfrm>
          <a:prstGeom prst="rect">
            <a:avLst/>
          </a:prstGeom>
          <a:noFill/>
          <a:ln/>
        </p:spPr>
        <p:txBody>
          <a:bodyPr wrap="none" rtlCol="0" anchor="t"/>
          <a:lstStyle/>
          <a:p>
            <a:pPr algn="l" marL="342900" indent="-342900">
              <a:lnSpc>
                <a:spcPts val="2799"/>
              </a:lnSpc>
              <a:buSzPct val="100000"/>
              <a:buFont typeface="+mj-lt"/>
              <a:buAutoNum type="arabicPeriod" startAt="3"/>
            </a:pPr>
            <a:r>
              <a:rPr lang="en-US" sz="1750" dirty="0">
                <a:solidFill>
                  <a:srgbClr val="5B5F71"/>
                </a:solidFill>
                <a:latin typeface="Instrument Sans" pitchFamily="34" charset="0"/>
                <a:ea typeface="Instrument Sans" pitchFamily="34" charset="-122"/>
                <a:cs typeface="Instrument Sans" pitchFamily="34" charset="-120"/>
              </a:rPr>
              <a:t>Frederic Seguret et al (First received 1 September 1997; accepted in revised form 1 July 1999)</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3282374"/>
          </a:xfrm>
          <a:prstGeom prst="rect">
            <a:avLst/>
          </a:prstGeom>
          <a:solidFill>
            <a:srgbClr val="FFFFFF">
              <a:alpha val="75000"/>
            </a:srgbClr>
          </a:solidFill>
          <a:ln/>
        </p:spPr>
      </p:sp>
      <p:sp>
        <p:nvSpPr>
          <p:cNvPr id="4" name="Text 1"/>
          <p:cNvSpPr/>
          <p:nvPr/>
        </p:nvSpPr>
        <p:spPr>
          <a:xfrm>
            <a:off x="5370909" y="427673"/>
            <a:ext cx="3888462" cy="486013"/>
          </a:xfrm>
          <a:prstGeom prst="rect">
            <a:avLst/>
          </a:prstGeom>
          <a:noFill/>
          <a:ln/>
        </p:spPr>
        <p:txBody>
          <a:bodyPr wrap="none" rtlCol="0" anchor="t"/>
          <a:lstStyle/>
          <a:p>
            <a:pPr algn="ctr" indent="0" marL="0">
              <a:lnSpc>
                <a:spcPts val="3827"/>
              </a:lnSpc>
              <a:buNone/>
            </a:pPr>
            <a:r>
              <a:rPr lang="en-US" sz="3062" b="1" dirty="0">
                <a:solidFill>
                  <a:srgbClr val="5B5F72"/>
                </a:solidFill>
                <a:latin typeface="Instrument Sans" pitchFamily="34" charset="0"/>
                <a:ea typeface="Instrument Sans" pitchFamily="34" charset="-122"/>
                <a:cs typeface="Instrument Sans" pitchFamily="34" charset="-120"/>
              </a:rPr>
              <a:t>INTRODUCTION</a:t>
            </a:r>
            <a:endParaRPr lang="en-US" sz="3062" dirty="0"/>
          </a:p>
        </p:txBody>
      </p:sp>
      <p:sp>
        <p:nvSpPr>
          <p:cNvPr id="5" name="Text 2"/>
          <p:cNvSpPr/>
          <p:nvPr/>
        </p:nvSpPr>
        <p:spPr>
          <a:xfrm>
            <a:off x="3621167" y="1146929"/>
            <a:ext cx="7388066" cy="583406"/>
          </a:xfrm>
          <a:prstGeom prst="rect">
            <a:avLst/>
          </a:prstGeom>
          <a:noFill/>
          <a:ln/>
        </p:spPr>
        <p:txBody>
          <a:bodyPr wrap="square" rtlCol="0" anchor="t"/>
          <a:lstStyle/>
          <a:p>
            <a:pPr algn="ctr" indent="0" marL="0">
              <a:lnSpc>
                <a:spcPts val="2296"/>
              </a:lnSpc>
              <a:buNone/>
            </a:pPr>
            <a:r>
              <a:rPr lang="en-US" sz="1837" b="1" dirty="0">
                <a:solidFill>
                  <a:srgbClr val="5B5F72"/>
                </a:solidFill>
                <a:latin typeface="Instrument Sans" pitchFamily="34" charset="0"/>
                <a:ea typeface="Instrument Sans" pitchFamily="34" charset="-122"/>
                <a:cs typeface="Instrument Sans" pitchFamily="34" charset="-120"/>
              </a:rPr>
              <a:t>NEEDS &amp; POSSIBLE ADVANCEMENTS IN WASTE WATER TREATMENT</a:t>
            </a:r>
            <a:endParaRPr lang="en-US" sz="1837" dirty="0"/>
          </a:p>
        </p:txBody>
      </p:sp>
      <p:pic>
        <p:nvPicPr>
          <p:cNvPr id="6" name="Image 1" descr="preencoded.png">    </p:cNvPr>
          <p:cNvPicPr>
            <a:picLocks noChangeAspect="1"/>
          </p:cNvPicPr>
          <p:nvPr/>
        </p:nvPicPr>
        <p:blipFill>
          <a:blip r:embed="rId2"/>
          <a:stretch>
            <a:fillRect/>
          </a:stretch>
        </p:blipFill>
        <p:spPr>
          <a:xfrm>
            <a:off x="5370909" y="1963579"/>
            <a:ext cx="3888462" cy="3888462"/>
          </a:xfrm>
          <a:prstGeom prst="rect">
            <a:avLst/>
          </a:prstGeom>
        </p:spPr>
      </p:pic>
      <p:sp>
        <p:nvSpPr>
          <p:cNvPr id="7" name="Text 3"/>
          <p:cNvSpPr/>
          <p:nvPr/>
        </p:nvSpPr>
        <p:spPr>
          <a:xfrm>
            <a:off x="3621167" y="6046351"/>
            <a:ext cx="7388066" cy="199073"/>
          </a:xfrm>
          <a:prstGeom prst="rect">
            <a:avLst/>
          </a:prstGeom>
          <a:noFill/>
          <a:ln/>
        </p:spPr>
        <p:txBody>
          <a:bodyPr wrap="none" rtlCol="0" anchor="t"/>
          <a:lstStyle/>
          <a:p>
            <a:pPr algn="ctr" indent="0" marL="0">
              <a:lnSpc>
                <a:spcPts val="1568"/>
              </a:lnSpc>
              <a:buNone/>
            </a:pPr>
            <a:r>
              <a:rPr lang="en-US" sz="980" dirty="0">
                <a:solidFill>
                  <a:srgbClr val="5B5F71"/>
                </a:solidFill>
                <a:latin typeface="Instrument Sans" pitchFamily="34" charset="0"/>
                <a:ea typeface="Instrument Sans" pitchFamily="34" charset="-122"/>
                <a:cs typeface="Instrument Sans" pitchFamily="34" charset="-120"/>
              </a:rPr>
              <a:t>DIFFERENT WATER TREATMENT TECHNOLOGIES</a:t>
            </a:r>
            <a:endParaRPr lang="en-US" sz="980" dirty="0"/>
          </a:p>
        </p:txBody>
      </p:sp>
      <p:sp>
        <p:nvSpPr>
          <p:cNvPr id="8" name="Text 4"/>
          <p:cNvSpPr/>
          <p:nvPr/>
        </p:nvSpPr>
        <p:spPr>
          <a:xfrm>
            <a:off x="3621167" y="6338649"/>
            <a:ext cx="7388066" cy="398145"/>
          </a:xfrm>
          <a:prstGeom prst="rect">
            <a:avLst/>
          </a:prstGeom>
          <a:noFill/>
          <a:ln/>
        </p:spPr>
        <p:txBody>
          <a:bodyPr wrap="square" rtlCol="0" anchor="t"/>
          <a:lstStyle/>
          <a:p>
            <a:pPr algn="ctr" indent="0" marL="0">
              <a:lnSpc>
                <a:spcPts val="1568"/>
              </a:lnSpc>
              <a:buNone/>
            </a:pPr>
            <a:r>
              <a:rPr lang="en-US" sz="980" i="1" dirty="0">
                <a:solidFill>
                  <a:srgbClr val="5B5F71"/>
                </a:solidFill>
                <a:latin typeface="Instrument Sans" pitchFamily="34" charset="0"/>
                <a:ea typeface="Instrument Sans" pitchFamily="34" charset="-122"/>
                <a:cs typeface="Instrument Sans" pitchFamily="34" charset="-120"/>
              </a:rPr>
              <a:t>SOURCE:</a:t>
            </a:r>
            <a:pPr algn="ctr" indent="0" marL="0">
              <a:lnSpc>
                <a:spcPts val="1568"/>
              </a:lnSpc>
              <a:buNone/>
            </a:pPr>
            <a:r>
              <a:rPr lang="en-US" sz="980" i="1" u="sng" dirty="0">
                <a:solidFill>
                  <a:srgbClr val="5B5F72"/>
                </a:solidFill>
                <a:latin typeface="Instrument Sans" pitchFamily="34" charset="0"/>
                <a:ea typeface="Instrument Sans" pitchFamily="34" charset="-122"/>
                <a:cs typeface="Instrument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https://www.researchgate.net/figure/Various-integrated-environmental-technology-used-for-wastewater-treatment-and_fig1_359495200</a:t>
            </a:r>
            <a:endParaRPr lang="en-US" sz="980" dirty="0"/>
          </a:p>
        </p:txBody>
      </p:sp>
      <p:sp>
        <p:nvSpPr>
          <p:cNvPr id="9" name="Text 5"/>
          <p:cNvSpPr/>
          <p:nvPr/>
        </p:nvSpPr>
        <p:spPr>
          <a:xfrm>
            <a:off x="3621167" y="6911697"/>
            <a:ext cx="7388066" cy="2176939"/>
          </a:xfrm>
          <a:prstGeom prst="rect">
            <a:avLst/>
          </a:prstGeom>
          <a:noFill/>
          <a:ln/>
        </p:spPr>
        <p:txBody>
          <a:bodyPr wrap="square" rtlCol="0" anchor="t"/>
          <a:lstStyle/>
          <a:p>
            <a:pPr indent="0" marL="0">
              <a:lnSpc>
                <a:spcPts val="2449"/>
              </a:lnSpc>
              <a:buNone/>
            </a:pPr>
            <a:r>
              <a:rPr lang="en-US" sz="1531" dirty="0">
                <a:solidFill>
                  <a:srgbClr val="5B5F71"/>
                </a:solidFill>
                <a:latin typeface="Instrument Sans" pitchFamily="34" charset="0"/>
                <a:ea typeface="Instrument Sans" pitchFamily="34" charset="-122"/>
                <a:cs typeface="Instrument Sans" pitchFamily="34" charset="-120"/>
              </a:rPr>
              <a:t>Wastewater treatment aims to accelerate natural cleansing processes, removing contaminants for environmental health. Biological treatment, utilizing microbial action, targets organic pollutants and nutrients but faces challenges like low efficiency. Integrated strategies combining biological, physical, and chemical methods address efficiency and energy consumption concerns. Safeguarding surface waters, crucial for drinking water in countries like Sweden, requires stringent measures against chemical contamination.</a:t>
            </a:r>
            <a:endParaRPr lang="en-US" sz="1531" dirty="0"/>
          </a:p>
        </p:txBody>
      </p:sp>
      <p:sp>
        <p:nvSpPr>
          <p:cNvPr id="10" name="Text 6"/>
          <p:cNvSpPr/>
          <p:nvPr/>
        </p:nvSpPr>
        <p:spPr>
          <a:xfrm>
            <a:off x="3869888" y="9263539"/>
            <a:ext cx="5058728" cy="248722"/>
          </a:xfrm>
          <a:prstGeom prst="rect">
            <a:avLst/>
          </a:prstGeom>
          <a:noFill/>
          <a:ln/>
        </p:spPr>
        <p:txBody>
          <a:bodyPr wrap="none" rtlCol="0" anchor="t"/>
          <a:lstStyle/>
          <a:p>
            <a:pPr algn="l" indent="0" marL="0">
              <a:lnSpc>
                <a:spcPts val="1960"/>
              </a:lnSpc>
              <a:buNone/>
            </a:pPr>
            <a:r>
              <a:rPr lang="en-US" sz="1225" b="1" dirty="0">
                <a:solidFill>
                  <a:srgbClr val="5B5F72"/>
                </a:solidFill>
                <a:latin typeface="Instrument Sans" pitchFamily="34" charset="0"/>
                <a:ea typeface="Instrument Sans" pitchFamily="34" charset="-122"/>
                <a:cs typeface="Instrument Sans" pitchFamily="34" charset="-120"/>
              </a:rPr>
              <a:t>Percentage-wise adoption of different water treatment technologies</a:t>
            </a:r>
            <a:endParaRPr lang="en-US" sz="1225" dirty="0"/>
          </a:p>
        </p:txBody>
      </p:sp>
      <p:sp>
        <p:nvSpPr>
          <p:cNvPr id="11" name="Text 7"/>
          <p:cNvSpPr/>
          <p:nvPr/>
        </p:nvSpPr>
        <p:spPr>
          <a:xfrm>
            <a:off x="3869888" y="9590008"/>
            <a:ext cx="2095976" cy="248722"/>
          </a:xfrm>
          <a:prstGeom prst="rect">
            <a:avLst/>
          </a:prstGeom>
          <a:noFill/>
          <a:ln/>
        </p:spPr>
        <p:txBody>
          <a:bodyPr wrap="none" rtlCol="0" anchor="t"/>
          <a:lstStyle/>
          <a:p>
            <a:pPr algn="l" indent="0" marL="0">
              <a:lnSpc>
                <a:spcPts val="1960"/>
              </a:lnSpc>
              <a:buNone/>
            </a:pPr>
            <a:r>
              <a:rPr lang="en-US" sz="1225" b="1" dirty="0">
                <a:solidFill>
                  <a:srgbClr val="5B5F72"/>
                </a:solidFill>
                <a:latin typeface="Instrument Sans" pitchFamily="34" charset="0"/>
                <a:ea typeface="Instrument Sans" pitchFamily="34" charset="-122"/>
                <a:cs typeface="Instrument Sans" pitchFamily="34" charset="-120"/>
              </a:rPr>
              <a:t>Scope and need of the study </a:t>
            </a:r>
            <a:endParaRPr lang="en-US" sz="1225" dirty="0"/>
          </a:p>
        </p:txBody>
      </p:sp>
      <p:sp>
        <p:nvSpPr>
          <p:cNvPr id="12" name="Text 8"/>
          <p:cNvSpPr/>
          <p:nvPr/>
        </p:nvSpPr>
        <p:spPr>
          <a:xfrm>
            <a:off x="3869888" y="9916478"/>
            <a:ext cx="1266230" cy="248722"/>
          </a:xfrm>
          <a:prstGeom prst="rect">
            <a:avLst/>
          </a:prstGeom>
          <a:noFill/>
          <a:ln/>
        </p:spPr>
        <p:txBody>
          <a:bodyPr wrap="none" rtlCol="0" anchor="t"/>
          <a:lstStyle/>
          <a:p>
            <a:pPr algn="l" indent="0" marL="0">
              <a:lnSpc>
                <a:spcPts val="1960"/>
              </a:lnSpc>
              <a:buNone/>
            </a:pPr>
            <a:r>
              <a:rPr lang="en-US" sz="1225" b="1" dirty="0">
                <a:solidFill>
                  <a:srgbClr val="5B5F72"/>
                </a:solidFill>
                <a:latin typeface="Instrument Sans" pitchFamily="34" charset="0"/>
                <a:ea typeface="Instrument Sans" pitchFamily="34" charset="-122"/>
                <a:cs typeface="Instrument Sans" pitchFamily="34" charset="-120"/>
              </a:rPr>
              <a:t>Types of Bacteria </a:t>
            </a:r>
            <a:endParaRPr lang="en-US" sz="1225" dirty="0"/>
          </a:p>
        </p:txBody>
      </p:sp>
      <p:sp>
        <p:nvSpPr>
          <p:cNvPr id="13" name="Text 9"/>
          <p:cNvSpPr/>
          <p:nvPr/>
        </p:nvSpPr>
        <p:spPr>
          <a:xfrm>
            <a:off x="3869888" y="10242947"/>
            <a:ext cx="2929176" cy="248722"/>
          </a:xfrm>
          <a:prstGeom prst="rect">
            <a:avLst/>
          </a:prstGeom>
          <a:noFill/>
          <a:ln/>
        </p:spPr>
        <p:txBody>
          <a:bodyPr wrap="none" rtlCol="0" anchor="t"/>
          <a:lstStyle/>
          <a:p>
            <a:pPr algn="l" indent="0" marL="0">
              <a:lnSpc>
                <a:spcPts val="1960"/>
              </a:lnSpc>
              <a:buNone/>
            </a:pPr>
            <a:r>
              <a:rPr lang="en-US" sz="1225" b="1" dirty="0">
                <a:solidFill>
                  <a:srgbClr val="5B5F72"/>
                </a:solidFill>
                <a:latin typeface="Instrument Sans" pitchFamily="34" charset="0"/>
                <a:ea typeface="Instrument Sans" pitchFamily="34" charset="-122"/>
                <a:cs typeface="Instrument Sans" pitchFamily="34" charset="-120"/>
              </a:rPr>
              <a:t>Water treatment using Aerobic bacteria</a:t>
            </a:r>
            <a:endParaRPr lang="en-US" sz="1225" dirty="0"/>
          </a:p>
        </p:txBody>
      </p:sp>
      <p:sp>
        <p:nvSpPr>
          <p:cNvPr id="14" name="Text 10"/>
          <p:cNvSpPr/>
          <p:nvPr/>
        </p:nvSpPr>
        <p:spPr>
          <a:xfrm>
            <a:off x="3869888" y="10569416"/>
            <a:ext cx="3693676" cy="248722"/>
          </a:xfrm>
          <a:prstGeom prst="rect">
            <a:avLst/>
          </a:prstGeom>
          <a:noFill/>
          <a:ln/>
        </p:spPr>
        <p:txBody>
          <a:bodyPr wrap="none" rtlCol="0" anchor="t"/>
          <a:lstStyle/>
          <a:p>
            <a:pPr algn="l" indent="0" marL="0">
              <a:lnSpc>
                <a:spcPts val="1960"/>
              </a:lnSpc>
              <a:buNone/>
            </a:pPr>
            <a:r>
              <a:rPr lang="en-US" sz="1225" b="1" dirty="0">
                <a:solidFill>
                  <a:srgbClr val="5B5F72"/>
                </a:solidFill>
                <a:latin typeface="Instrument Sans" pitchFamily="34" charset="0"/>
                <a:ea typeface="Instrument Sans" pitchFamily="34" charset="-122"/>
                <a:cs typeface="Instrument Sans" pitchFamily="34" charset="-120"/>
              </a:rPr>
              <a:t>Filamentous bacteria for Activated sludge process</a:t>
            </a:r>
            <a:endParaRPr lang="en-US" sz="1225" dirty="0"/>
          </a:p>
        </p:txBody>
      </p:sp>
      <p:sp>
        <p:nvSpPr>
          <p:cNvPr id="15" name="Text 11"/>
          <p:cNvSpPr/>
          <p:nvPr/>
        </p:nvSpPr>
        <p:spPr>
          <a:xfrm>
            <a:off x="3869888" y="10895886"/>
            <a:ext cx="1653302" cy="248722"/>
          </a:xfrm>
          <a:prstGeom prst="rect">
            <a:avLst/>
          </a:prstGeom>
          <a:noFill/>
          <a:ln/>
        </p:spPr>
        <p:txBody>
          <a:bodyPr wrap="none" rtlCol="0" anchor="t"/>
          <a:lstStyle/>
          <a:p>
            <a:pPr algn="l" indent="0" marL="0">
              <a:lnSpc>
                <a:spcPts val="1960"/>
              </a:lnSpc>
              <a:buNone/>
            </a:pPr>
            <a:r>
              <a:rPr lang="en-US" sz="1225" b="1" dirty="0">
                <a:solidFill>
                  <a:srgbClr val="5B5F72"/>
                </a:solidFill>
                <a:latin typeface="Instrument Sans" pitchFamily="34" charset="0"/>
                <a:ea typeface="Instrument Sans" pitchFamily="34" charset="-122"/>
                <a:cs typeface="Instrument Sans" pitchFamily="34" charset="-120"/>
              </a:rPr>
              <a:t>Bacterial metabolisms</a:t>
            </a:r>
            <a:endParaRPr lang="en-US" sz="1225" dirty="0"/>
          </a:p>
        </p:txBody>
      </p:sp>
      <p:sp>
        <p:nvSpPr>
          <p:cNvPr id="16" name="Text 12"/>
          <p:cNvSpPr/>
          <p:nvPr/>
        </p:nvSpPr>
        <p:spPr>
          <a:xfrm>
            <a:off x="3869888" y="11222355"/>
            <a:ext cx="2980849" cy="248722"/>
          </a:xfrm>
          <a:prstGeom prst="rect">
            <a:avLst/>
          </a:prstGeom>
          <a:noFill/>
          <a:ln/>
        </p:spPr>
        <p:txBody>
          <a:bodyPr wrap="none" rtlCol="0" anchor="t"/>
          <a:lstStyle/>
          <a:p>
            <a:pPr algn="l" indent="0" marL="0">
              <a:lnSpc>
                <a:spcPts val="1960"/>
              </a:lnSpc>
              <a:buNone/>
            </a:pPr>
            <a:r>
              <a:rPr lang="en-US" sz="1225" b="1" dirty="0">
                <a:solidFill>
                  <a:srgbClr val="5B5F72"/>
                </a:solidFill>
                <a:latin typeface="Instrument Sans" pitchFamily="34" charset="0"/>
                <a:ea typeface="Instrument Sans" pitchFamily="34" charset="-122"/>
                <a:cs typeface="Instrument Sans" pitchFamily="34" charset="-120"/>
              </a:rPr>
              <a:t>Fungal metabolisms for water treatment</a:t>
            </a:r>
            <a:endParaRPr lang="en-US" sz="1225" dirty="0"/>
          </a:p>
        </p:txBody>
      </p:sp>
      <p:sp>
        <p:nvSpPr>
          <p:cNvPr id="17" name="Text 13"/>
          <p:cNvSpPr/>
          <p:nvPr/>
        </p:nvSpPr>
        <p:spPr>
          <a:xfrm>
            <a:off x="3869888" y="11548824"/>
            <a:ext cx="4528661" cy="248722"/>
          </a:xfrm>
          <a:prstGeom prst="rect">
            <a:avLst/>
          </a:prstGeom>
          <a:noFill/>
          <a:ln/>
        </p:spPr>
        <p:txBody>
          <a:bodyPr wrap="none" rtlCol="0" anchor="t"/>
          <a:lstStyle/>
          <a:p>
            <a:pPr algn="l" indent="0" marL="0">
              <a:lnSpc>
                <a:spcPts val="1960"/>
              </a:lnSpc>
              <a:buNone/>
            </a:pPr>
            <a:r>
              <a:rPr lang="en-US" sz="1225" b="1" dirty="0">
                <a:solidFill>
                  <a:srgbClr val="5B5F72"/>
                </a:solidFill>
                <a:latin typeface="Instrument Sans" pitchFamily="34" charset="0"/>
                <a:ea typeface="Instrument Sans" pitchFamily="34" charset="-122"/>
                <a:cs typeface="Instrument Sans" pitchFamily="34" charset="-120"/>
              </a:rPr>
              <a:t>Research findings on fungal metabolisms for water treatment</a:t>
            </a:r>
            <a:endParaRPr lang="en-US" sz="1225" dirty="0"/>
          </a:p>
        </p:txBody>
      </p:sp>
      <p:sp>
        <p:nvSpPr>
          <p:cNvPr id="18" name="Text 14"/>
          <p:cNvSpPr/>
          <p:nvPr/>
        </p:nvSpPr>
        <p:spPr>
          <a:xfrm>
            <a:off x="3869888" y="11875294"/>
            <a:ext cx="2637473" cy="248722"/>
          </a:xfrm>
          <a:prstGeom prst="rect">
            <a:avLst/>
          </a:prstGeom>
          <a:noFill/>
          <a:ln/>
        </p:spPr>
        <p:txBody>
          <a:bodyPr wrap="none" rtlCol="0" anchor="t"/>
          <a:lstStyle/>
          <a:p>
            <a:pPr algn="l" indent="0" marL="0">
              <a:lnSpc>
                <a:spcPts val="1960"/>
              </a:lnSpc>
              <a:buNone/>
            </a:pPr>
            <a:r>
              <a:rPr lang="en-US" sz="1225" b="1" dirty="0">
                <a:solidFill>
                  <a:srgbClr val="5B5F72"/>
                </a:solidFill>
                <a:latin typeface="Instrument Sans" pitchFamily="34" charset="0"/>
                <a:ea typeface="Instrument Sans" pitchFamily="34" charset="-122"/>
                <a:cs typeface="Instrument Sans" pitchFamily="34" charset="-120"/>
              </a:rPr>
              <a:t>Other methods of water treaatment</a:t>
            </a:r>
            <a:endParaRPr lang="en-US" sz="1225" dirty="0"/>
          </a:p>
        </p:txBody>
      </p:sp>
      <p:sp>
        <p:nvSpPr>
          <p:cNvPr id="19" name="Text 15"/>
          <p:cNvSpPr/>
          <p:nvPr/>
        </p:nvSpPr>
        <p:spPr>
          <a:xfrm>
            <a:off x="3869888" y="12201763"/>
            <a:ext cx="2300288" cy="248722"/>
          </a:xfrm>
          <a:prstGeom prst="rect">
            <a:avLst/>
          </a:prstGeom>
          <a:noFill/>
          <a:ln/>
        </p:spPr>
        <p:txBody>
          <a:bodyPr wrap="none" rtlCol="0" anchor="t"/>
          <a:lstStyle/>
          <a:p>
            <a:pPr algn="l" indent="0" marL="0">
              <a:lnSpc>
                <a:spcPts val="1960"/>
              </a:lnSpc>
              <a:buNone/>
            </a:pPr>
            <a:r>
              <a:rPr lang="en-US" sz="1225" b="1" dirty="0">
                <a:solidFill>
                  <a:srgbClr val="5B5F72"/>
                </a:solidFill>
                <a:latin typeface="Instrument Sans" pitchFamily="34" charset="0"/>
                <a:ea typeface="Instrument Sans" pitchFamily="34" charset="-122"/>
                <a:cs typeface="Instrument Sans" pitchFamily="34" charset="-120"/>
              </a:rPr>
              <a:t>Conclusion and Future Outlook</a:t>
            </a:r>
            <a:endParaRPr lang="en-US" sz="1225" dirty="0"/>
          </a:p>
        </p:txBody>
      </p:sp>
      <p:sp>
        <p:nvSpPr>
          <p:cNvPr id="20" name="Text 16"/>
          <p:cNvSpPr/>
          <p:nvPr/>
        </p:nvSpPr>
        <p:spPr>
          <a:xfrm>
            <a:off x="3869888" y="12528233"/>
            <a:ext cx="747355" cy="248722"/>
          </a:xfrm>
          <a:prstGeom prst="rect">
            <a:avLst/>
          </a:prstGeom>
          <a:noFill/>
          <a:ln/>
        </p:spPr>
        <p:txBody>
          <a:bodyPr wrap="none" rtlCol="0" anchor="t"/>
          <a:lstStyle/>
          <a:p>
            <a:pPr algn="l" indent="0" marL="0">
              <a:lnSpc>
                <a:spcPts val="1960"/>
              </a:lnSpc>
              <a:buNone/>
            </a:pPr>
            <a:r>
              <a:rPr lang="en-US" sz="1225" b="1" dirty="0">
                <a:solidFill>
                  <a:srgbClr val="5B5F72"/>
                </a:solidFill>
                <a:latin typeface="Instrument Sans" pitchFamily="34" charset="0"/>
                <a:ea typeface="Instrument Sans" pitchFamily="34" charset="-122"/>
                <a:cs typeface="Instrument Sans" pitchFamily="34" charset="-120"/>
              </a:rPr>
              <a:t>Refrences </a:t>
            </a:r>
            <a:endParaRPr lang="en-US" sz="1225" dirty="0"/>
          </a:p>
        </p:txBody>
      </p:sp>
      <p:pic>
        <p:nvPicPr>
          <p:cNvPr id="21"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862501" y="516017"/>
            <a:ext cx="8905280" cy="1171813"/>
          </a:xfrm>
          <a:prstGeom prst="rect">
            <a:avLst/>
          </a:prstGeom>
          <a:noFill/>
          <a:ln/>
        </p:spPr>
        <p:txBody>
          <a:bodyPr wrap="square" rtlCol="0" anchor="t"/>
          <a:lstStyle/>
          <a:p>
            <a:pPr algn="ctr" indent="0" marL="0">
              <a:lnSpc>
                <a:spcPts val="4613"/>
              </a:lnSpc>
              <a:buNone/>
            </a:pPr>
            <a:r>
              <a:rPr lang="en-US" sz="3691" b="1" dirty="0">
                <a:solidFill>
                  <a:srgbClr val="5B5F72"/>
                </a:solidFill>
                <a:latin typeface="Instrument Sans" pitchFamily="34" charset="0"/>
                <a:ea typeface="Instrument Sans" pitchFamily="34" charset="-122"/>
                <a:cs typeface="Instrument Sans" pitchFamily="34" charset="-120"/>
              </a:rPr>
              <a:t>Percentage-wise adoption of different water treatment technologies</a:t>
            </a:r>
            <a:endParaRPr lang="en-US" sz="3691" dirty="0"/>
          </a:p>
        </p:txBody>
      </p:sp>
      <p:pic>
        <p:nvPicPr>
          <p:cNvPr id="5" name="Image 1" descr="preencoded.png">    </p:cNvPr>
          <p:cNvPicPr>
            <a:picLocks noChangeAspect="1"/>
          </p:cNvPicPr>
          <p:nvPr/>
        </p:nvPicPr>
        <p:blipFill>
          <a:blip r:embed="rId2"/>
          <a:stretch>
            <a:fillRect/>
          </a:stretch>
        </p:blipFill>
        <p:spPr>
          <a:xfrm>
            <a:off x="2862501" y="2062758"/>
            <a:ext cx="8905280" cy="4719757"/>
          </a:xfrm>
          <a:prstGeom prst="rect">
            <a:avLst/>
          </a:prstGeom>
        </p:spPr>
      </p:pic>
      <p:sp>
        <p:nvSpPr>
          <p:cNvPr id="6" name="Text 2"/>
          <p:cNvSpPr/>
          <p:nvPr/>
        </p:nvSpPr>
        <p:spPr>
          <a:xfrm>
            <a:off x="2862501" y="6993374"/>
            <a:ext cx="8905280" cy="720090"/>
          </a:xfrm>
          <a:prstGeom prst="rect">
            <a:avLst/>
          </a:prstGeom>
          <a:noFill/>
          <a:ln/>
        </p:spPr>
        <p:txBody>
          <a:bodyPr wrap="square" rtlCol="0" anchor="t"/>
          <a:lstStyle/>
          <a:p>
            <a:pPr indent="0" marL="0">
              <a:lnSpc>
                <a:spcPts val="1890"/>
              </a:lnSpc>
              <a:buNone/>
            </a:pPr>
            <a:r>
              <a:rPr lang="en-US" sz="1181" dirty="0">
                <a:solidFill>
                  <a:srgbClr val="5B5F71"/>
                </a:solidFill>
                <a:latin typeface="Instrument Sans" pitchFamily="34" charset="0"/>
                <a:ea typeface="Instrument Sans" pitchFamily="34" charset="-122"/>
                <a:cs typeface="Instrument Sans" pitchFamily="34" charset="-120"/>
              </a:rPr>
              <a:t>Source:</a:t>
            </a:r>
            <a:pPr indent="0" marL="0">
              <a:lnSpc>
                <a:spcPts val="1890"/>
              </a:lnSpc>
              <a:buNone/>
            </a:pPr>
            <a:r>
              <a:rPr lang="en-US" sz="1181" u="sng" dirty="0">
                <a:solidFill>
                  <a:srgbClr val="5B5F72"/>
                </a:solidFill>
                <a:latin typeface="Instrument Sans" pitchFamily="34" charset="0"/>
                <a:ea typeface="Instrument Sans" pitchFamily="34" charset="-122"/>
                <a:cs typeface="Instrument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https://www.google.com/url?sa=t&amp;rct=j&amp;q=&amp;esrc=s&amp;source=web&amp;cd=&amp;ved=2ahUKEwix-Iia9cmFAxULgFYBHVXOAokQFnoECDgQAQ&amp;url=https%3A%2F%2Fwww.irjet.net%2Farchives%2FV9%2Fi6%2FIRJET-V9I638.pdf&amp;usg=AOvVaw25QWjN7fEiUGNDpA4asyWo&amp;opi=89978449</a:t>
            </a:r>
            <a:endParaRPr lang="en-US" sz="1181" dirty="0"/>
          </a:p>
        </p:txBody>
      </p:sp>
      <p:pic>
        <p:nvPicPr>
          <p:cNvPr id="7"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199602"/>
          </a:xfrm>
          <a:prstGeom prst="rect">
            <a:avLst/>
          </a:prstGeom>
          <a:solidFill>
            <a:srgbClr val="FFFFFF">
              <a:alpha val="75000"/>
            </a:srgbClr>
          </a:solidFill>
          <a:ln/>
        </p:spPr>
      </p:sp>
      <p:sp>
        <p:nvSpPr>
          <p:cNvPr id="4" name="Text 1"/>
          <p:cNvSpPr/>
          <p:nvPr/>
        </p:nvSpPr>
        <p:spPr>
          <a:xfrm>
            <a:off x="4689396" y="427673"/>
            <a:ext cx="5251490" cy="486013"/>
          </a:xfrm>
          <a:prstGeom prst="rect">
            <a:avLst/>
          </a:prstGeom>
          <a:noFill/>
          <a:ln/>
        </p:spPr>
        <p:txBody>
          <a:bodyPr wrap="none" rtlCol="0" anchor="t"/>
          <a:lstStyle/>
          <a:p>
            <a:pPr algn="ctr" indent="0" marL="0">
              <a:lnSpc>
                <a:spcPts val="3827"/>
              </a:lnSpc>
              <a:buNone/>
            </a:pPr>
            <a:r>
              <a:rPr lang="en-US" sz="3062" b="1" dirty="0">
                <a:solidFill>
                  <a:srgbClr val="5B5F72"/>
                </a:solidFill>
                <a:latin typeface="Instrument Sans" pitchFamily="34" charset="0"/>
                <a:ea typeface="Instrument Sans" pitchFamily="34" charset="-122"/>
                <a:cs typeface="Instrument Sans" pitchFamily="34" charset="-120"/>
              </a:rPr>
              <a:t>Scope and need of the study </a:t>
            </a:r>
            <a:endParaRPr lang="en-US" sz="3062" dirty="0"/>
          </a:p>
        </p:txBody>
      </p:sp>
      <p:sp>
        <p:nvSpPr>
          <p:cNvPr id="5" name="Text 2"/>
          <p:cNvSpPr/>
          <p:nvPr/>
        </p:nvSpPr>
        <p:spPr>
          <a:xfrm>
            <a:off x="3621167" y="1146929"/>
            <a:ext cx="7388066" cy="746165"/>
          </a:xfrm>
          <a:prstGeom prst="rect">
            <a:avLst/>
          </a:prstGeom>
          <a:noFill/>
          <a:ln/>
        </p:spPr>
        <p:txBody>
          <a:bodyPr wrap="square" rtlCol="0" anchor="t"/>
          <a:lstStyle/>
          <a:p>
            <a:pPr indent="0" marL="0">
              <a:lnSpc>
                <a:spcPts val="1960"/>
              </a:lnSpc>
              <a:buNone/>
            </a:pPr>
            <a:r>
              <a:rPr lang="en-US" sz="1225" dirty="0">
                <a:solidFill>
                  <a:srgbClr val="F44444"/>
                </a:solidFill>
                <a:latin typeface="Instrument Sans" pitchFamily="34" charset="0"/>
                <a:ea typeface="Instrument Sans" pitchFamily="34" charset="-122"/>
                <a:cs typeface="Instrument Sans" pitchFamily="34" charset="-120"/>
              </a:rPr>
              <a:t>Current Status</a:t>
            </a:r>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 Indian water treatment capacity stands at 27.3%, with sewage treatment at 18.6%; despite recent improvements to 23.8%, a significant portion of wastewater remains untreated or partially treated, especially in urban areas. </a:t>
            </a:r>
            <a:endParaRPr lang="en-US" sz="1225" dirty="0"/>
          </a:p>
        </p:txBody>
      </p:sp>
      <p:sp>
        <p:nvSpPr>
          <p:cNvPr id="6" name="Text 3"/>
          <p:cNvSpPr/>
          <p:nvPr/>
        </p:nvSpPr>
        <p:spPr>
          <a:xfrm>
            <a:off x="3621167" y="2067997"/>
            <a:ext cx="7388066" cy="497443"/>
          </a:xfrm>
          <a:prstGeom prst="rect">
            <a:avLst/>
          </a:prstGeom>
          <a:noFill/>
          <a:ln/>
        </p:spPr>
        <p:txBody>
          <a:bodyPr wrap="square" rtlCol="0" anchor="t"/>
          <a:lstStyle/>
          <a:p>
            <a:pPr indent="0" marL="0">
              <a:lnSpc>
                <a:spcPts val="1960"/>
              </a:lnSpc>
              <a:buNone/>
            </a:pPr>
            <a:r>
              <a:rPr lang="en-US" sz="1225" dirty="0">
                <a:solidFill>
                  <a:srgbClr val="F44444"/>
                </a:solidFill>
                <a:latin typeface="Instrument Sans" pitchFamily="34" charset="0"/>
                <a:ea typeface="Instrument Sans" pitchFamily="34" charset="-122"/>
                <a:cs typeface="Instrument Sans" pitchFamily="34" charset="-120"/>
              </a:rPr>
              <a:t>Solution</a:t>
            </a:r>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 Assessing the impact of biological methods on Biological Oxygen Demand (BOD5) removal efficiency, typically ranging from 90% to 98% in activated sludge processes.</a:t>
            </a:r>
            <a:endParaRPr lang="en-US" sz="1225" dirty="0"/>
          </a:p>
        </p:txBody>
      </p:sp>
      <p:pic>
        <p:nvPicPr>
          <p:cNvPr id="7" name="Image 1" descr="preencoded.png">    </p:cNvPr>
          <p:cNvPicPr>
            <a:picLocks noChangeAspect="1"/>
          </p:cNvPicPr>
          <p:nvPr/>
        </p:nvPicPr>
        <p:blipFill>
          <a:blip r:embed="rId2"/>
          <a:stretch>
            <a:fillRect/>
          </a:stretch>
        </p:blipFill>
        <p:spPr>
          <a:xfrm>
            <a:off x="4683800" y="2740343"/>
            <a:ext cx="5262682" cy="5657612"/>
          </a:xfrm>
          <a:prstGeom prst="rect">
            <a:avLst/>
          </a:prstGeom>
        </p:spPr>
      </p:pic>
      <p:sp>
        <p:nvSpPr>
          <p:cNvPr id="8" name="Text 4"/>
          <p:cNvSpPr/>
          <p:nvPr/>
        </p:nvSpPr>
        <p:spPr>
          <a:xfrm>
            <a:off x="3621167" y="8572857"/>
            <a:ext cx="7388066" cy="199073"/>
          </a:xfrm>
          <a:prstGeom prst="rect">
            <a:avLst/>
          </a:prstGeom>
          <a:noFill/>
          <a:ln/>
        </p:spPr>
        <p:txBody>
          <a:bodyPr wrap="none" rtlCol="0" anchor="t"/>
          <a:lstStyle/>
          <a:p>
            <a:pPr indent="0" marL="0">
              <a:lnSpc>
                <a:spcPts val="1568"/>
              </a:lnSpc>
              <a:buNone/>
            </a:pPr>
            <a:r>
              <a:rPr lang="en-US" sz="980" dirty="0">
                <a:solidFill>
                  <a:srgbClr val="5B5F71"/>
                </a:solidFill>
                <a:latin typeface="Instrument Sans" pitchFamily="34" charset="0"/>
                <a:ea typeface="Instrument Sans" pitchFamily="34" charset="-122"/>
                <a:cs typeface="Instrument Sans" pitchFamily="34" charset="-120"/>
              </a:rPr>
              <a:t>Source:</a:t>
            </a:r>
            <a:pPr indent="0" marL="0">
              <a:lnSpc>
                <a:spcPts val="1568"/>
              </a:lnSpc>
              <a:buNone/>
            </a:pPr>
            <a:r>
              <a:rPr lang="en-US" sz="980" u="sng" dirty="0">
                <a:solidFill>
                  <a:srgbClr val="5B5F72"/>
                </a:solidFill>
                <a:latin typeface="Instrument Sans" pitchFamily="34" charset="0"/>
                <a:ea typeface="Instrument Sans" pitchFamily="34" charset="-122"/>
                <a:cs typeface="Instrument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https://doi.org/10.2166/washdev.2013.099</a:t>
            </a:r>
            <a:endParaRPr lang="en-US" sz="980" dirty="0"/>
          </a:p>
        </p:txBody>
      </p:sp>
      <p:pic>
        <p:nvPicPr>
          <p:cNvPr id="9"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769787"/>
          </a:xfrm>
          <a:prstGeom prst="rect">
            <a:avLst/>
          </a:prstGeom>
          <a:solidFill>
            <a:srgbClr val="FFFFFF">
              <a:alpha val="75000"/>
            </a:srgbClr>
          </a:solidFill>
          <a:ln/>
        </p:spPr>
      </p:sp>
      <p:sp>
        <p:nvSpPr>
          <p:cNvPr id="4" name="Text 1"/>
          <p:cNvSpPr/>
          <p:nvPr/>
        </p:nvSpPr>
        <p:spPr>
          <a:xfrm>
            <a:off x="5370909" y="427673"/>
            <a:ext cx="3888462" cy="486013"/>
          </a:xfrm>
          <a:prstGeom prst="rect">
            <a:avLst/>
          </a:prstGeom>
          <a:noFill/>
          <a:ln/>
        </p:spPr>
        <p:txBody>
          <a:bodyPr wrap="none" rtlCol="0" anchor="t"/>
          <a:lstStyle/>
          <a:p>
            <a:pPr algn="ctr" indent="0" marL="0">
              <a:lnSpc>
                <a:spcPts val="3827"/>
              </a:lnSpc>
              <a:buNone/>
            </a:pPr>
            <a:r>
              <a:rPr lang="en-US" sz="3062" b="1" dirty="0">
                <a:solidFill>
                  <a:srgbClr val="777C92"/>
                </a:solidFill>
                <a:latin typeface="Instrument Sans" pitchFamily="34" charset="0"/>
                <a:ea typeface="Instrument Sans" pitchFamily="34" charset="-122"/>
                <a:cs typeface="Instrument Sans" pitchFamily="34" charset="-120"/>
              </a:rPr>
              <a:t>Types of Bacteria </a:t>
            </a:r>
            <a:endParaRPr lang="en-US" sz="3062" dirty="0"/>
          </a:p>
        </p:txBody>
      </p:sp>
      <p:sp>
        <p:nvSpPr>
          <p:cNvPr id="5" name="Text 2"/>
          <p:cNvSpPr/>
          <p:nvPr/>
        </p:nvSpPr>
        <p:spPr>
          <a:xfrm>
            <a:off x="3621167" y="1224677"/>
            <a:ext cx="7388066" cy="497443"/>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In wastewater treatment plants, bacteria act as nature's custodians, breaking down organic matter, consuming pollutants, and transforming them into harmless byproducts.</a:t>
            </a:r>
            <a:endParaRPr lang="en-US" sz="1225" dirty="0"/>
          </a:p>
        </p:txBody>
      </p:sp>
      <p:sp>
        <p:nvSpPr>
          <p:cNvPr id="6" name="Text 3"/>
          <p:cNvSpPr/>
          <p:nvPr/>
        </p:nvSpPr>
        <p:spPr>
          <a:xfrm>
            <a:off x="3621167" y="1897023"/>
            <a:ext cx="7388066" cy="248722"/>
          </a:xfrm>
          <a:prstGeom prst="rect">
            <a:avLst/>
          </a:prstGeom>
          <a:noFill/>
          <a:ln/>
        </p:spPr>
        <p:txBody>
          <a:bodyPr wrap="none" rtlCol="0" anchor="t"/>
          <a:lstStyle/>
          <a:p>
            <a:pPr algn="ct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There are mainly 2 types of bacteria</a:t>
            </a:r>
            <a:endParaRPr lang="en-US" sz="1225" dirty="0"/>
          </a:p>
        </p:txBody>
      </p:sp>
      <p:pic>
        <p:nvPicPr>
          <p:cNvPr id="7" name="Image 1" descr="preencoded.png">    </p:cNvPr>
          <p:cNvPicPr>
            <a:picLocks noChangeAspect="1"/>
          </p:cNvPicPr>
          <p:nvPr/>
        </p:nvPicPr>
        <p:blipFill>
          <a:blip r:embed="rId2"/>
          <a:stretch>
            <a:fillRect/>
          </a:stretch>
        </p:blipFill>
        <p:spPr>
          <a:xfrm>
            <a:off x="3621167" y="2320647"/>
            <a:ext cx="2462689" cy="622102"/>
          </a:xfrm>
          <a:prstGeom prst="rect">
            <a:avLst/>
          </a:prstGeom>
        </p:spPr>
      </p:pic>
      <p:sp>
        <p:nvSpPr>
          <p:cNvPr id="8" name="Text 4"/>
          <p:cNvSpPr/>
          <p:nvPr/>
        </p:nvSpPr>
        <p:spPr>
          <a:xfrm>
            <a:off x="3880366" y="3175992"/>
            <a:ext cx="1944172" cy="243007"/>
          </a:xfrm>
          <a:prstGeom prst="rect">
            <a:avLst/>
          </a:prstGeom>
          <a:noFill/>
          <a:ln/>
        </p:spPr>
        <p:txBody>
          <a:bodyPr wrap="none" rtlCol="0" anchor="t"/>
          <a:lstStyle/>
          <a:p>
            <a:pPr algn="ctr" indent="0" marL="0">
              <a:lnSpc>
                <a:spcPts val="1914"/>
              </a:lnSpc>
              <a:buNone/>
            </a:pPr>
            <a:r>
              <a:rPr lang="en-US" sz="1531" b="1" dirty="0">
                <a:solidFill>
                  <a:srgbClr val="5E98F1"/>
                </a:solidFill>
                <a:latin typeface="Instrument Sans" pitchFamily="34" charset="0"/>
                <a:ea typeface="Instrument Sans" pitchFamily="34" charset="-122"/>
                <a:cs typeface="Instrument Sans" pitchFamily="34" charset="-120"/>
              </a:rPr>
              <a:t>Aerobic bacteria</a:t>
            </a:r>
            <a:endParaRPr lang="en-US" sz="1531" dirty="0"/>
          </a:p>
        </p:txBody>
      </p:sp>
      <p:sp>
        <p:nvSpPr>
          <p:cNvPr id="9" name="Text 5"/>
          <p:cNvSpPr/>
          <p:nvPr/>
        </p:nvSpPr>
        <p:spPr>
          <a:xfrm>
            <a:off x="3776662" y="3512225"/>
            <a:ext cx="2151698" cy="1492329"/>
          </a:xfrm>
          <a:prstGeom prst="rect">
            <a:avLst/>
          </a:prstGeom>
          <a:noFill/>
          <a:ln/>
        </p:spPr>
        <p:txBody>
          <a:bodyPr wrap="square" rtlCol="0" anchor="t"/>
          <a:lstStyle/>
          <a:p>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Aerobic bacteria thrive in oxygen-rich environments and play a crucial role in breaking down organic compounds through aerobic respiration.</a:t>
            </a:r>
            <a:endParaRPr lang="en-US" sz="1225" dirty="0"/>
          </a:p>
        </p:txBody>
      </p:sp>
      <p:pic>
        <p:nvPicPr>
          <p:cNvPr id="10" name="Image 2" descr="preencoded.png">    </p:cNvPr>
          <p:cNvPicPr>
            <a:picLocks noChangeAspect="1"/>
          </p:cNvPicPr>
          <p:nvPr/>
        </p:nvPicPr>
        <p:blipFill>
          <a:blip r:embed="rId3"/>
          <a:stretch>
            <a:fillRect/>
          </a:stretch>
        </p:blipFill>
        <p:spPr>
          <a:xfrm>
            <a:off x="6083856" y="2320647"/>
            <a:ext cx="2462689" cy="622102"/>
          </a:xfrm>
          <a:prstGeom prst="rect">
            <a:avLst/>
          </a:prstGeom>
        </p:spPr>
      </p:pic>
      <p:sp>
        <p:nvSpPr>
          <p:cNvPr id="11" name="Text 6"/>
          <p:cNvSpPr/>
          <p:nvPr/>
        </p:nvSpPr>
        <p:spPr>
          <a:xfrm>
            <a:off x="6343055" y="3175992"/>
            <a:ext cx="1944172" cy="243007"/>
          </a:xfrm>
          <a:prstGeom prst="rect">
            <a:avLst/>
          </a:prstGeom>
          <a:noFill/>
          <a:ln/>
        </p:spPr>
        <p:txBody>
          <a:bodyPr wrap="none" rtlCol="0" anchor="t"/>
          <a:lstStyle/>
          <a:p>
            <a:pPr algn="ctr" indent="0" marL="0">
              <a:lnSpc>
                <a:spcPts val="1914"/>
              </a:lnSpc>
              <a:buNone/>
            </a:pPr>
            <a:r>
              <a:rPr lang="en-US" sz="1531" b="1" dirty="0">
                <a:solidFill>
                  <a:srgbClr val="5E98F1"/>
                </a:solidFill>
                <a:latin typeface="Instrument Sans" pitchFamily="34" charset="0"/>
                <a:ea typeface="Instrument Sans" pitchFamily="34" charset="-122"/>
                <a:cs typeface="Instrument Sans" pitchFamily="34" charset="-120"/>
              </a:rPr>
              <a:t>Anerobic bacteria</a:t>
            </a:r>
            <a:endParaRPr lang="en-US" sz="1531" dirty="0"/>
          </a:p>
        </p:txBody>
      </p:sp>
      <p:sp>
        <p:nvSpPr>
          <p:cNvPr id="12" name="Text 7"/>
          <p:cNvSpPr/>
          <p:nvPr/>
        </p:nvSpPr>
        <p:spPr>
          <a:xfrm>
            <a:off x="6239351" y="3512225"/>
            <a:ext cx="2151698" cy="1492329"/>
          </a:xfrm>
          <a:prstGeom prst="rect">
            <a:avLst/>
          </a:prstGeom>
          <a:noFill/>
          <a:ln/>
        </p:spPr>
        <p:txBody>
          <a:bodyPr wrap="square" rtlCol="0" anchor="t"/>
          <a:lstStyle/>
          <a:p>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Anaerobic bacteria, on the other hand, flourish in oxygen-deprived conditions, aiding in the decomposition of organic matter in the absence of oxygen.</a:t>
            </a:r>
            <a:endParaRPr lang="en-US" sz="1225" dirty="0"/>
          </a:p>
        </p:txBody>
      </p:sp>
      <p:pic>
        <p:nvPicPr>
          <p:cNvPr id="13" name="Image 3" descr="preencoded.png">    </p:cNvPr>
          <p:cNvPicPr>
            <a:picLocks noChangeAspect="1"/>
          </p:cNvPicPr>
          <p:nvPr/>
        </p:nvPicPr>
        <p:blipFill>
          <a:blip r:embed="rId4"/>
          <a:stretch>
            <a:fillRect/>
          </a:stretch>
        </p:blipFill>
        <p:spPr>
          <a:xfrm>
            <a:off x="8546544" y="2320647"/>
            <a:ext cx="2462689" cy="622102"/>
          </a:xfrm>
          <a:prstGeom prst="rect">
            <a:avLst/>
          </a:prstGeom>
        </p:spPr>
      </p:pic>
      <p:sp>
        <p:nvSpPr>
          <p:cNvPr id="14" name="Text 8"/>
          <p:cNvSpPr/>
          <p:nvPr/>
        </p:nvSpPr>
        <p:spPr>
          <a:xfrm>
            <a:off x="8805743" y="3175992"/>
            <a:ext cx="1944172" cy="243007"/>
          </a:xfrm>
          <a:prstGeom prst="rect">
            <a:avLst/>
          </a:prstGeom>
          <a:noFill/>
          <a:ln/>
        </p:spPr>
        <p:txBody>
          <a:bodyPr wrap="none" rtlCol="0" anchor="t"/>
          <a:lstStyle/>
          <a:p>
            <a:pPr algn="ctr" indent="0" marL="0">
              <a:lnSpc>
                <a:spcPts val="1914"/>
              </a:lnSpc>
              <a:buNone/>
            </a:pPr>
            <a:r>
              <a:rPr lang="en-US" sz="1531" b="1" dirty="0">
                <a:solidFill>
                  <a:srgbClr val="5E98F1"/>
                </a:solidFill>
                <a:latin typeface="Instrument Sans" pitchFamily="34" charset="0"/>
                <a:ea typeface="Instrument Sans" pitchFamily="34" charset="-122"/>
                <a:cs typeface="Instrument Sans" pitchFamily="34" charset="-120"/>
              </a:rPr>
              <a:t>Facultative bacteria</a:t>
            </a:r>
            <a:endParaRPr lang="en-US" sz="1531" dirty="0"/>
          </a:p>
        </p:txBody>
      </p:sp>
      <p:sp>
        <p:nvSpPr>
          <p:cNvPr id="15" name="Text 9"/>
          <p:cNvSpPr/>
          <p:nvPr/>
        </p:nvSpPr>
        <p:spPr>
          <a:xfrm>
            <a:off x="8702040" y="3512225"/>
            <a:ext cx="2151698" cy="1243608"/>
          </a:xfrm>
          <a:prstGeom prst="rect">
            <a:avLst/>
          </a:prstGeom>
          <a:noFill/>
          <a:ln/>
        </p:spPr>
        <p:txBody>
          <a:bodyPr wrap="square" rtlCol="0" anchor="t"/>
          <a:lstStyle/>
          <a:p>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Faculative bacteria are  versatile multitaskers which are  capable of adapting to both aerobic and anaerobic conditions as needed.</a:t>
            </a:r>
            <a:endParaRPr lang="en-US" sz="1225" dirty="0"/>
          </a:p>
        </p:txBody>
      </p:sp>
      <p:pic>
        <p:nvPicPr>
          <p:cNvPr id="16" name="Image 4" descr="preencoded.png">    </p:cNvPr>
          <p:cNvPicPr>
            <a:picLocks noChangeAspect="1"/>
          </p:cNvPicPr>
          <p:nvPr/>
        </p:nvPicPr>
        <p:blipFill>
          <a:blip r:embed="rId5"/>
          <a:stretch>
            <a:fillRect/>
          </a:stretch>
        </p:blipFill>
        <p:spPr>
          <a:xfrm>
            <a:off x="3621167" y="5334953"/>
            <a:ext cx="2307193" cy="1425893"/>
          </a:xfrm>
          <a:prstGeom prst="rect">
            <a:avLst/>
          </a:prstGeom>
        </p:spPr>
      </p:pic>
      <p:sp>
        <p:nvSpPr>
          <p:cNvPr id="17" name="Text 10"/>
          <p:cNvSpPr/>
          <p:nvPr/>
        </p:nvSpPr>
        <p:spPr>
          <a:xfrm>
            <a:off x="3621167" y="6955155"/>
            <a:ext cx="230719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Bacteria Sphingomonas</a:t>
            </a:r>
            <a:endParaRPr lang="en-US" sz="1225" dirty="0"/>
          </a:p>
        </p:txBody>
      </p:sp>
      <p:sp>
        <p:nvSpPr>
          <p:cNvPr id="18" name="Text 11"/>
          <p:cNvSpPr/>
          <p:nvPr/>
        </p:nvSpPr>
        <p:spPr>
          <a:xfrm>
            <a:off x="3621167" y="7297103"/>
            <a:ext cx="2307193" cy="796290"/>
          </a:xfrm>
          <a:prstGeom prst="rect">
            <a:avLst/>
          </a:prstGeom>
          <a:noFill/>
          <a:ln/>
        </p:spPr>
        <p:txBody>
          <a:bodyPr wrap="square" rtlCol="0" anchor="t"/>
          <a:lstStyle/>
          <a:p>
            <a:pPr algn="l" indent="0" marL="0">
              <a:lnSpc>
                <a:spcPts val="1568"/>
              </a:lnSpc>
              <a:buNone/>
            </a:pPr>
            <a:r>
              <a:rPr lang="en-US" sz="980" dirty="0">
                <a:solidFill>
                  <a:srgbClr val="5B5F71"/>
                </a:solidFill>
                <a:latin typeface="Instrument Sans" pitchFamily="34" charset="0"/>
                <a:ea typeface="Instrument Sans" pitchFamily="34" charset="-122"/>
                <a:cs typeface="Instrument Sans" pitchFamily="34" charset="-120"/>
              </a:rPr>
              <a:t>Source:</a:t>
            </a:r>
            <a:pPr algn="l" indent="0" marL="0">
              <a:lnSpc>
                <a:spcPts val="1568"/>
              </a:lnSpc>
              <a:buNone/>
            </a:pPr>
            <a:r>
              <a:rPr lang="en-US" sz="980" u="sng" dirty="0">
                <a:solidFill>
                  <a:srgbClr val="5B5F72"/>
                </a:solidFill>
                <a:latin typeface="Instrument Sans" pitchFamily="34" charset="0"/>
                <a:ea typeface="Instrument Sans" pitchFamily="34" charset="-122"/>
                <a:cs typeface="Instrument Sans" pitchFamily="34" charset="-120"/>
                <a:hlinkClick r:id="rId6" invalidUrl="" action="" tgtFrame="" tooltip="" history="1" highlightClick="0" endSnd="0">
                  <a:extLst>
                    <a:ext uri="{A12FA001-AC4F-418D-AE19-62706E023703}">
                      <ahyp:hlinkClr xmlns:ahyp="http://schemas.microsoft.com/office/drawing/2018/hyperlinkcolor" val="tx"/>
                    </a:ext>
                  </a:extLst>
                </a:hlinkClick>
              </a:rPr>
              <a:t>https://www.shutterstock.com/image-illustration/bacteria-sphingomonas-scientific-3d-illustration-gramnegative-2105623736</a:t>
            </a:r>
            <a:endParaRPr lang="en-US" sz="980" dirty="0"/>
          </a:p>
        </p:txBody>
      </p:sp>
      <p:pic>
        <p:nvPicPr>
          <p:cNvPr id="19" name="Image 5" descr="preencoded.png">    </p:cNvPr>
          <p:cNvPicPr>
            <a:picLocks noChangeAspect="1"/>
          </p:cNvPicPr>
          <p:nvPr/>
        </p:nvPicPr>
        <p:blipFill>
          <a:blip r:embed="rId7"/>
          <a:stretch>
            <a:fillRect/>
          </a:stretch>
        </p:blipFill>
        <p:spPr>
          <a:xfrm>
            <a:off x="6161603" y="5334953"/>
            <a:ext cx="2307193" cy="1425893"/>
          </a:xfrm>
          <a:prstGeom prst="rect">
            <a:avLst/>
          </a:prstGeom>
        </p:spPr>
      </p:pic>
      <p:sp>
        <p:nvSpPr>
          <p:cNvPr id="20" name="Text 12"/>
          <p:cNvSpPr/>
          <p:nvPr/>
        </p:nvSpPr>
        <p:spPr>
          <a:xfrm>
            <a:off x="6161603" y="6955155"/>
            <a:ext cx="2307193" cy="497443"/>
          </a:xfrm>
          <a:prstGeom prst="rect">
            <a:avLst/>
          </a:prstGeom>
          <a:noFill/>
          <a:ln/>
        </p:spPr>
        <p:txBody>
          <a:bodyPr wrap="squar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Porphyromonas gingivalis bacteria</a:t>
            </a:r>
            <a:endParaRPr lang="en-US" sz="1225" dirty="0"/>
          </a:p>
        </p:txBody>
      </p:sp>
      <p:sp>
        <p:nvSpPr>
          <p:cNvPr id="21" name="Text 13"/>
          <p:cNvSpPr/>
          <p:nvPr/>
        </p:nvSpPr>
        <p:spPr>
          <a:xfrm>
            <a:off x="6161603" y="7545824"/>
            <a:ext cx="2307193" cy="796290"/>
          </a:xfrm>
          <a:prstGeom prst="rect">
            <a:avLst/>
          </a:prstGeom>
          <a:noFill/>
          <a:ln/>
        </p:spPr>
        <p:txBody>
          <a:bodyPr wrap="square" rtlCol="0" anchor="t"/>
          <a:lstStyle/>
          <a:p>
            <a:pPr algn="l" indent="0" marL="0">
              <a:lnSpc>
                <a:spcPts val="1568"/>
              </a:lnSpc>
              <a:buNone/>
            </a:pPr>
            <a:r>
              <a:rPr lang="en-US" sz="980" dirty="0">
                <a:solidFill>
                  <a:srgbClr val="5B5F71"/>
                </a:solidFill>
                <a:latin typeface="Instrument Sans" pitchFamily="34" charset="0"/>
                <a:ea typeface="Instrument Sans" pitchFamily="34" charset="-122"/>
                <a:cs typeface="Instrument Sans" pitchFamily="34" charset="-120"/>
              </a:rPr>
              <a:t>Source:</a:t>
            </a:r>
            <a:pPr algn="l" indent="0" marL="0">
              <a:lnSpc>
                <a:spcPts val="1568"/>
              </a:lnSpc>
              <a:buNone/>
            </a:pPr>
            <a:r>
              <a:rPr lang="en-US" sz="980" u="sng" dirty="0">
                <a:solidFill>
                  <a:srgbClr val="5B5F72"/>
                </a:solidFill>
                <a:latin typeface="Instrument Sans" pitchFamily="34" charset="0"/>
                <a:ea typeface="Instrument Sans" pitchFamily="34" charset="-122"/>
                <a:cs typeface="Instrument Sans" pitchFamily="34" charset="-120"/>
                <a:hlinkClick r:id="rId8" invalidUrl="" action="" tgtFrame="" tooltip="" history="1" highlightClick="0" endSnd="0">
                  <a:extLst>
                    <a:ext uri="{A12FA001-AC4F-418D-AE19-62706E023703}">
                      <ahyp:hlinkClr xmlns:ahyp="http://schemas.microsoft.com/office/drawing/2018/hyperlinkcolor" val="tx"/>
                    </a:ext>
                  </a:extLst>
                </a:hlinkClick>
              </a:rPr>
              <a:t>https://www.shutterstock.com/image-illustration/porphyromonas-gingivalis-bacteria-3d-illustration-anaerobic-768848566</a:t>
            </a:r>
            <a:endParaRPr lang="en-US" sz="980" dirty="0"/>
          </a:p>
        </p:txBody>
      </p:sp>
      <p:pic>
        <p:nvPicPr>
          <p:cNvPr id="22" name="Image 6" descr="preencoded.png">    </p:cNvPr>
          <p:cNvPicPr>
            <a:picLocks noChangeAspect="1"/>
          </p:cNvPicPr>
          <p:nvPr/>
        </p:nvPicPr>
        <p:blipFill>
          <a:blip r:embed="rId9"/>
          <a:stretch>
            <a:fillRect/>
          </a:stretch>
        </p:blipFill>
        <p:spPr>
          <a:xfrm>
            <a:off x="8702040" y="5334953"/>
            <a:ext cx="2307193" cy="1425893"/>
          </a:xfrm>
          <a:prstGeom prst="rect">
            <a:avLst/>
          </a:prstGeom>
        </p:spPr>
      </p:pic>
      <p:sp>
        <p:nvSpPr>
          <p:cNvPr id="23" name="Text 14"/>
          <p:cNvSpPr/>
          <p:nvPr/>
        </p:nvSpPr>
        <p:spPr>
          <a:xfrm>
            <a:off x="8702040" y="6955155"/>
            <a:ext cx="2307193" cy="248722"/>
          </a:xfrm>
          <a:prstGeom prst="rect">
            <a:avLst/>
          </a:prstGeom>
          <a:noFill/>
          <a:ln/>
        </p:spPr>
        <p:txBody>
          <a:bodyPr wrap="none" rtlCol="0" anchor="t"/>
          <a:lstStyle/>
          <a:p>
            <a:pPr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enterobacteria</a:t>
            </a:r>
            <a:endParaRPr lang="en-US" sz="1225" dirty="0"/>
          </a:p>
        </p:txBody>
      </p:sp>
      <p:sp>
        <p:nvSpPr>
          <p:cNvPr id="24" name="Text 15"/>
          <p:cNvSpPr/>
          <p:nvPr/>
        </p:nvSpPr>
        <p:spPr>
          <a:xfrm>
            <a:off x="8702040" y="7297103"/>
            <a:ext cx="2307193" cy="796290"/>
          </a:xfrm>
          <a:prstGeom prst="rect">
            <a:avLst/>
          </a:prstGeom>
          <a:noFill/>
          <a:ln/>
        </p:spPr>
        <p:txBody>
          <a:bodyPr wrap="square" rtlCol="0" anchor="t"/>
          <a:lstStyle/>
          <a:p>
            <a:pPr algn="l" indent="0" marL="0">
              <a:lnSpc>
                <a:spcPts val="1568"/>
              </a:lnSpc>
              <a:buNone/>
            </a:pPr>
            <a:r>
              <a:rPr lang="en-US" sz="980" dirty="0">
                <a:solidFill>
                  <a:srgbClr val="5B5F71"/>
                </a:solidFill>
                <a:latin typeface="Instrument Sans" pitchFamily="34" charset="0"/>
                <a:ea typeface="Instrument Sans" pitchFamily="34" charset="-122"/>
                <a:cs typeface="Instrument Sans" pitchFamily="34" charset="-120"/>
              </a:rPr>
              <a:t>Source:</a:t>
            </a:r>
            <a:pPr algn="l" indent="0" marL="0">
              <a:lnSpc>
                <a:spcPts val="1568"/>
              </a:lnSpc>
              <a:buNone/>
            </a:pPr>
            <a:r>
              <a:rPr lang="en-US" sz="980" u="sng" dirty="0">
                <a:solidFill>
                  <a:srgbClr val="5B5F72"/>
                </a:solidFill>
                <a:latin typeface="Instrument Sans" pitchFamily="34" charset="0"/>
                <a:ea typeface="Instrument Sans" pitchFamily="34" charset="-122"/>
                <a:cs typeface="Instrument Sans" pitchFamily="34" charset="-120"/>
                <a:hlinkClick r:id="rId10" invalidUrl="" action="" tgtFrame="" tooltip="" history="1" highlightClick="0" endSnd="0">
                  <a:extLst>
                    <a:ext uri="{A12FA001-AC4F-418D-AE19-62706E023703}">
                      <ahyp:hlinkClr xmlns:ahyp="http://schemas.microsoft.com/office/drawing/2018/hyperlinkcolor" val="tx"/>
                    </a:ext>
                  </a:extLst>
                </a:hlinkClick>
              </a:rPr>
              <a:t>https://www.shutterstock.com/image-illustration/porphyromonas-gingivalis-bacteria-3d-illustration-anaerobic-768848566</a:t>
            </a:r>
            <a:endParaRPr lang="en-US" sz="980" dirty="0"/>
          </a:p>
        </p:txBody>
      </p:sp>
      <p:pic>
        <p:nvPicPr>
          <p:cNvPr id="25" name="Image 7" descr="preencoded.png">
            <a:hlinkClick r:id="rId12" tooltip=""/>
          </p:cNvPr>
          <p:cNvPicPr>
            <a:picLocks noChangeAspect="1"/>
          </p:cNvPicPr>
          <p:nvPr/>
        </p:nvPicPr>
        <p:blipFill>
          <a:blip r:embed="rId1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303663"/>
          </a:xfrm>
          <a:prstGeom prst="rect">
            <a:avLst/>
          </a:prstGeom>
          <a:solidFill>
            <a:srgbClr val="FFFFFF">
              <a:alpha val="75000"/>
            </a:srgbClr>
          </a:solidFill>
          <a:ln/>
        </p:spPr>
      </p:sp>
      <p:sp>
        <p:nvSpPr>
          <p:cNvPr id="4" name="Text 1"/>
          <p:cNvSpPr/>
          <p:nvPr/>
        </p:nvSpPr>
        <p:spPr>
          <a:xfrm>
            <a:off x="3699153" y="427673"/>
            <a:ext cx="7232094" cy="486013"/>
          </a:xfrm>
          <a:prstGeom prst="rect">
            <a:avLst/>
          </a:prstGeom>
          <a:noFill/>
          <a:ln/>
        </p:spPr>
        <p:txBody>
          <a:bodyPr wrap="none" rtlCol="0" anchor="t"/>
          <a:lstStyle/>
          <a:p>
            <a:pPr algn="ctr" indent="0" marL="0">
              <a:lnSpc>
                <a:spcPts val="3827"/>
              </a:lnSpc>
              <a:buNone/>
            </a:pPr>
            <a:r>
              <a:rPr lang="en-US" sz="3062" b="1" dirty="0">
                <a:solidFill>
                  <a:srgbClr val="5B5F72"/>
                </a:solidFill>
                <a:latin typeface="Instrument Sans" pitchFamily="34" charset="0"/>
                <a:ea typeface="Instrument Sans" pitchFamily="34" charset="-122"/>
                <a:cs typeface="Instrument Sans" pitchFamily="34" charset="-120"/>
              </a:rPr>
              <a:t>Water treatment using Aerobic bacteria</a:t>
            </a:r>
            <a:endParaRPr lang="en-US" sz="3062" dirty="0"/>
          </a:p>
        </p:txBody>
      </p:sp>
      <p:sp>
        <p:nvSpPr>
          <p:cNvPr id="5" name="Text 2"/>
          <p:cNvSpPr/>
          <p:nvPr/>
        </p:nvSpPr>
        <p:spPr>
          <a:xfrm>
            <a:off x="4840248" y="1146929"/>
            <a:ext cx="4949904" cy="486013"/>
          </a:xfrm>
          <a:prstGeom prst="rect">
            <a:avLst/>
          </a:prstGeom>
          <a:noFill/>
          <a:ln/>
        </p:spPr>
        <p:txBody>
          <a:bodyPr wrap="none" rtlCol="0" anchor="t"/>
          <a:lstStyle/>
          <a:p>
            <a:pPr algn="ctr" indent="0" marL="0">
              <a:lnSpc>
                <a:spcPts val="3827"/>
              </a:lnSpc>
              <a:buNone/>
            </a:pPr>
            <a:r>
              <a:rPr lang="en-US" sz="3062" b="1" dirty="0">
                <a:solidFill>
                  <a:srgbClr val="5B5F72"/>
                </a:solidFill>
                <a:latin typeface="Instrument Sans" pitchFamily="34" charset="0"/>
                <a:ea typeface="Instrument Sans" pitchFamily="34" charset="-122"/>
                <a:cs typeface="Instrument Sans" pitchFamily="34" charset="-120"/>
              </a:rPr>
              <a:t>(Activated Sludge Process)</a:t>
            </a:r>
            <a:endParaRPr lang="en-US" sz="3062" dirty="0"/>
          </a:p>
        </p:txBody>
      </p:sp>
      <p:pic>
        <p:nvPicPr>
          <p:cNvPr id="6" name="Image 1" descr="preencoded.png">    </p:cNvPr>
          <p:cNvPicPr>
            <a:picLocks noChangeAspect="1"/>
          </p:cNvPicPr>
          <p:nvPr/>
        </p:nvPicPr>
        <p:blipFill>
          <a:blip r:embed="rId2"/>
          <a:stretch>
            <a:fillRect/>
          </a:stretch>
        </p:blipFill>
        <p:spPr>
          <a:xfrm>
            <a:off x="3621167" y="1866186"/>
            <a:ext cx="7388066" cy="4844296"/>
          </a:xfrm>
          <a:prstGeom prst="rect">
            <a:avLst/>
          </a:prstGeom>
        </p:spPr>
      </p:pic>
      <p:sp>
        <p:nvSpPr>
          <p:cNvPr id="7" name="Text 3"/>
          <p:cNvSpPr/>
          <p:nvPr/>
        </p:nvSpPr>
        <p:spPr>
          <a:xfrm>
            <a:off x="3621167" y="6885384"/>
            <a:ext cx="7388066" cy="199073"/>
          </a:xfrm>
          <a:prstGeom prst="rect">
            <a:avLst/>
          </a:prstGeom>
          <a:noFill/>
          <a:ln/>
        </p:spPr>
        <p:txBody>
          <a:bodyPr wrap="none" rtlCol="0" anchor="t"/>
          <a:lstStyle/>
          <a:p>
            <a:pPr indent="0" marL="0">
              <a:lnSpc>
                <a:spcPts val="1568"/>
              </a:lnSpc>
              <a:buNone/>
            </a:pPr>
            <a:r>
              <a:rPr lang="en-US" sz="980" dirty="0">
                <a:solidFill>
                  <a:srgbClr val="5B5F71"/>
                </a:solidFill>
                <a:latin typeface="Instrument Sans" pitchFamily="34" charset="0"/>
                <a:ea typeface="Instrument Sans" pitchFamily="34" charset="-122"/>
                <a:cs typeface="Instrument Sans" pitchFamily="34" charset="-120"/>
              </a:rPr>
              <a:t>Source:</a:t>
            </a:r>
            <a:pPr indent="0" marL="0">
              <a:lnSpc>
                <a:spcPts val="1568"/>
              </a:lnSpc>
              <a:buNone/>
            </a:pPr>
            <a:r>
              <a:rPr lang="en-US" sz="980" u="sng" dirty="0">
                <a:solidFill>
                  <a:srgbClr val="5B5F72"/>
                </a:solidFill>
                <a:latin typeface="Instrument Sans" pitchFamily="34" charset="0"/>
                <a:ea typeface="Instrument Sans" pitchFamily="34" charset="-122"/>
                <a:cs typeface="Instrument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https://kenkidryer.com/2020/03/14/about-conventional-activated-sludge/</a:t>
            </a:r>
            <a:endParaRPr lang="en-US" sz="980" dirty="0"/>
          </a:p>
        </p:txBody>
      </p:sp>
      <p:sp>
        <p:nvSpPr>
          <p:cNvPr id="8" name="Text 4"/>
          <p:cNvSpPr/>
          <p:nvPr/>
        </p:nvSpPr>
        <p:spPr>
          <a:xfrm>
            <a:off x="3870008" y="7259360"/>
            <a:ext cx="7139226" cy="497443"/>
          </a:xfrm>
          <a:prstGeom prst="rect">
            <a:avLst/>
          </a:prstGeom>
          <a:noFill/>
          <a:ln/>
        </p:spPr>
        <p:txBody>
          <a:bodyPr wrap="square" rtlCol="0" anchor="t"/>
          <a:lstStyle/>
          <a:p>
            <a:pPr algn="l" marL="342900" indent="-342900">
              <a:lnSpc>
                <a:spcPts val="1960"/>
              </a:lnSpc>
              <a:buSzPct val="100000"/>
              <a:buFont typeface="+mj-lt"/>
              <a:buAutoNum type="arabicPeriod" startAt="1"/>
            </a:pPr>
            <a:r>
              <a:rPr lang="en-US" sz="1225" b="1" dirty="0">
                <a:solidFill>
                  <a:srgbClr val="5B5F71"/>
                </a:solidFill>
                <a:latin typeface="Instrument Sans" pitchFamily="34" charset="0"/>
                <a:ea typeface="Instrument Sans" pitchFamily="34" charset="-122"/>
                <a:cs typeface="Instrument Sans" pitchFamily="34" charset="-120"/>
              </a:rPr>
              <a:t>Primary treatment</a:t>
            </a:r>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 sedimentation tanks allow gravity to separate solid waste from liquid, with bacteria aiding in the decomposition of organic solids.</a:t>
            </a:r>
            <a:endParaRPr lang="en-US" sz="1225" dirty="0"/>
          </a:p>
        </p:txBody>
      </p:sp>
      <p:sp>
        <p:nvSpPr>
          <p:cNvPr id="9" name="Text 5"/>
          <p:cNvSpPr/>
          <p:nvPr/>
        </p:nvSpPr>
        <p:spPr>
          <a:xfrm>
            <a:off x="3870008" y="7818953"/>
            <a:ext cx="7139226" cy="497443"/>
          </a:xfrm>
          <a:prstGeom prst="rect">
            <a:avLst/>
          </a:prstGeom>
          <a:noFill/>
          <a:ln/>
        </p:spPr>
        <p:txBody>
          <a:bodyPr wrap="square" rtlCol="0" anchor="t"/>
          <a:lstStyle/>
          <a:p>
            <a:pPr algn="l" marL="342900" indent="-342900">
              <a:lnSpc>
                <a:spcPts val="1960"/>
              </a:lnSpc>
              <a:buSzPct val="100000"/>
              <a:buFont typeface="+mj-lt"/>
              <a:buAutoNum type="arabicPeriod" startAt="2"/>
            </a:pPr>
            <a:r>
              <a:rPr lang="en-US" sz="1225" b="1" dirty="0">
                <a:solidFill>
                  <a:srgbClr val="5B5F71"/>
                </a:solidFill>
                <a:latin typeface="Instrument Sans" pitchFamily="34" charset="0"/>
                <a:ea typeface="Instrument Sans" pitchFamily="34" charset="-122"/>
                <a:cs typeface="Instrument Sans" pitchFamily="34" charset="-120"/>
              </a:rPr>
              <a:t>Secondary treatment</a:t>
            </a:r>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 sees the spotlight shift to biological processes, where bacteria thrive in aeration tanks, breaking down dissolved organic matter.</a:t>
            </a:r>
            <a:endParaRPr lang="en-US" sz="1225" dirty="0"/>
          </a:p>
        </p:txBody>
      </p:sp>
      <p:sp>
        <p:nvSpPr>
          <p:cNvPr id="10" name="Text 6"/>
          <p:cNvSpPr/>
          <p:nvPr/>
        </p:nvSpPr>
        <p:spPr>
          <a:xfrm>
            <a:off x="3870008" y="8378547"/>
            <a:ext cx="7139226" cy="497443"/>
          </a:xfrm>
          <a:prstGeom prst="rect">
            <a:avLst/>
          </a:prstGeom>
          <a:noFill/>
          <a:ln/>
        </p:spPr>
        <p:txBody>
          <a:bodyPr wrap="square" rtlCol="0" anchor="t"/>
          <a:lstStyle/>
          <a:p>
            <a:pPr algn="l" marL="342900" indent="-342900">
              <a:lnSpc>
                <a:spcPts val="1960"/>
              </a:lnSpc>
              <a:buSzPct val="100000"/>
              <a:buFont typeface="+mj-lt"/>
              <a:buAutoNum type="arabicPeriod" startAt="3"/>
            </a:pPr>
            <a:r>
              <a:rPr lang="en-US" sz="1225" b="1" dirty="0">
                <a:solidFill>
                  <a:srgbClr val="5B5F71"/>
                </a:solidFill>
                <a:latin typeface="Instrument Sans" pitchFamily="34" charset="0"/>
                <a:ea typeface="Instrument Sans" pitchFamily="34" charset="-122"/>
                <a:cs typeface="Instrument Sans" pitchFamily="34" charset="-120"/>
              </a:rPr>
              <a:t>Tertiary treatment</a:t>
            </a:r>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 involves further purification, with bacteria assisting in nutrient removal and polishing the effluent to meet stringent environmental standards.</a:t>
            </a:r>
            <a:endParaRPr lang="en-US" sz="1225" dirty="0"/>
          </a:p>
        </p:txBody>
      </p:sp>
      <p:pic>
        <p:nvPicPr>
          <p:cNvPr id="11"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738473"/>
          </a:xfrm>
          <a:prstGeom prst="rect">
            <a:avLst/>
          </a:prstGeom>
          <a:solidFill>
            <a:srgbClr val="FFFFFF">
              <a:alpha val="75000"/>
            </a:srgbClr>
          </a:solidFill>
          <a:ln/>
        </p:spPr>
      </p:sp>
      <p:sp>
        <p:nvSpPr>
          <p:cNvPr id="4" name="Text 1"/>
          <p:cNvSpPr/>
          <p:nvPr/>
        </p:nvSpPr>
        <p:spPr>
          <a:xfrm>
            <a:off x="3621167" y="427673"/>
            <a:ext cx="7388066" cy="972026"/>
          </a:xfrm>
          <a:prstGeom prst="rect">
            <a:avLst/>
          </a:prstGeom>
          <a:noFill/>
          <a:ln/>
        </p:spPr>
        <p:txBody>
          <a:bodyPr wrap="square" rtlCol="0" anchor="t"/>
          <a:lstStyle/>
          <a:p>
            <a:pPr algn="ctr" indent="0" marL="0">
              <a:lnSpc>
                <a:spcPts val="3827"/>
              </a:lnSpc>
              <a:buNone/>
            </a:pPr>
            <a:r>
              <a:rPr lang="en-US" sz="3062" b="1" dirty="0">
                <a:solidFill>
                  <a:srgbClr val="5B5F72"/>
                </a:solidFill>
                <a:latin typeface="Instrument Sans" pitchFamily="34" charset="0"/>
                <a:ea typeface="Instrument Sans" pitchFamily="34" charset="-122"/>
                <a:cs typeface="Instrument Sans" pitchFamily="34" charset="-120"/>
              </a:rPr>
              <a:t>Filamentous bacteria for Activated sludge process</a:t>
            </a:r>
            <a:endParaRPr lang="en-US" sz="3062" dirty="0"/>
          </a:p>
        </p:txBody>
      </p:sp>
      <p:pic>
        <p:nvPicPr>
          <p:cNvPr id="5" name="Image 1" descr="preencoded.png">    </p:cNvPr>
          <p:cNvPicPr>
            <a:picLocks noChangeAspect="1"/>
          </p:cNvPicPr>
          <p:nvPr/>
        </p:nvPicPr>
        <p:blipFill>
          <a:blip r:embed="rId2"/>
          <a:stretch>
            <a:fillRect/>
          </a:stretch>
        </p:blipFill>
        <p:spPr>
          <a:xfrm>
            <a:off x="3621167" y="1710690"/>
            <a:ext cx="7388066" cy="3812738"/>
          </a:xfrm>
          <a:prstGeom prst="rect">
            <a:avLst/>
          </a:prstGeom>
        </p:spPr>
      </p:pic>
      <p:sp>
        <p:nvSpPr>
          <p:cNvPr id="6" name="Text 2"/>
          <p:cNvSpPr/>
          <p:nvPr/>
        </p:nvSpPr>
        <p:spPr>
          <a:xfrm>
            <a:off x="3621167" y="5698331"/>
            <a:ext cx="7388066" cy="199073"/>
          </a:xfrm>
          <a:prstGeom prst="rect">
            <a:avLst/>
          </a:prstGeom>
          <a:noFill/>
          <a:ln/>
        </p:spPr>
        <p:txBody>
          <a:bodyPr wrap="none" rtlCol="0" anchor="t"/>
          <a:lstStyle/>
          <a:p>
            <a:pPr indent="0" marL="0">
              <a:lnSpc>
                <a:spcPts val="1568"/>
              </a:lnSpc>
              <a:buNone/>
            </a:pPr>
            <a:r>
              <a:rPr lang="en-US" sz="980" dirty="0">
                <a:solidFill>
                  <a:srgbClr val="5B5F71"/>
                </a:solidFill>
                <a:latin typeface="Instrument Sans" pitchFamily="34" charset="0"/>
                <a:ea typeface="Instrument Sans" pitchFamily="34" charset="-122"/>
                <a:cs typeface="Instrument Sans" pitchFamily="34" charset="-120"/>
              </a:rPr>
              <a:t>Source:</a:t>
            </a:r>
            <a:pPr indent="0" marL="0">
              <a:lnSpc>
                <a:spcPts val="1568"/>
              </a:lnSpc>
              <a:buNone/>
            </a:pPr>
            <a:r>
              <a:rPr lang="en-US" sz="980" u="sng" dirty="0">
                <a:solidFill>
                  <a:srgbClr val="5B5F72"/>
                </a:solidFill>
                <a:latin typeface="Instrument Sans" pitchFamily="34" charset="0"/>
                <a:ea typeface="Instrument Sans" pitchFamily="34" charset="-122"/>
                <a:cs typeface="Instrument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https://www.environmentalleverage.com/What_are_filaments.htm</a:t>
            </a:r>
            <a:endParaRPr lang="en-US" sz="980" dirty="0"/>
          </a:p>
        </p:txBody>
      </p:sp>
      <p:sp>
        <p:nvSpPr>
          <p:cNvPr id="7" name="Text 3"/>
          <p:cNvSpPr/>
          <p:nvPr/>
        </p:nvSpPr>
        <p:spPr>
          <a:xfrm>
            <a:off x="3621167" y="6072307"/>
            <a:ext cx="7388066" cy="2238494"/>
          </a:xfrm>
          <a:prstGeom prst="rect">
            <a:avLst/>
          </a:prstGeom>
          <a:noFill/>
          <a:ln/>
        </p:spPr>
        <p:txBody>
          <a:bodyPr wrap="square" rtlCol="0" anchor="t"/>
          <a:lstStyle/>
          <a:p>
            <a:pPr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Efficiency in the activated sludge process relies heavily on sludge settleability, affected by filamentous bacteria causing sludge bulking and foaming. Despite efforts in plant design, these issues persist in industrial wastewater treatment plants (WWTPs), prompting research into identifying and characterizing filamentous bacteria for targeted control (Nielsen, 1998). Traditionally, filamentous bacteria were identified via light microscopy and staining reactions (Eikelboom, 1975; Jenkins, 1993). Enrichment and genetic sequencing have expanded understanding, with rRNA probes enabling rapid detection (Erhart, 1997; de los Reyes, 1998; Kanagawa, 2000). Full-cycle rRNA approaches and fluorescence in situ hybridization (FISH) probes reveal diverse filament physiology (Juretschko, 2002; Nielsen, 1998).</a:t>
            </a:r>
            <a:endParaRPr lang="en-US" sz="1225" dirty="0"/>
          </a:p>
        </p:txBody>
      </p:sp>
      <p:pic>
        <p:nvPicPr>
          <p:cNvPr id="8"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93894"/>
          </a:xfrm>
          <a:prstGeom prst="rect">
            <a:avLst/>
          </a:prstGeom>
          <a:solidFill>
            <a:srgbClr val="FFFFFF">
              <a:alpha val="75000"/>
            </a:srgbClr>
          </a:solidFill>
          <a:ln/>
        </p:spPr>
      </p:sp>
      <p:sp>
        <p:nvSpPr>
          <p:cNvPr id="4" name="Text 1"/>
          <p:cNvSpPr/>
          <p:nvPr/>
        </p:nvSpPr>
        <p:spPr>
          <a:xfrm>
            <a:off x="5280898" y="427673"/>
            <a:ext cx="4068604" cy="486013"/>
          </a:xfrm>
          <a:prstGeom prst="rect">
            <a:avLst/>
          </a:prstGeom>
          <a:noFill/>
          <a:ln/>
        </p:spPr>
        <p:txBody>
          <a:bodyPr wrap="none" rtlCol="0" anchor="t"/>
          <a:lstStyle/>
          <a:p>
            <a:pPr algn="ctr" indent="0" marL="0">
              <a:lnSpc>
                <a:spcPts val="3827"/>
              </a:lnSpc>
              <a:buNone/>
            </a:pPr>
            <a:r>
              <a:rPr lang="en-US" sz="3062" b="1" dirty="0">
                <a:solidFill>
                  <a:srgbClr val="5B5F72"/>
                </a:solidFill>
                <a:latin typeface="Instrument Sans" pitchFamily="34" charset="0"/>
                <a:ea typeface="Instrument Sans" pitchFamily="34" charset="-122"/>
                <a:cs typeface="Instrument Sans" pitchFamily="34" charset="-120"/>
              </a:rPr>
              <a:t>Bacterial metabolisms</a:t>
            </a:r>
            <a:endParaRPr lang="en-US" sz="3062" dirty="0"/>
          </a:p>
        </p:txBody>
      </p:sp>
      <p:sp>
        <p:nvSpPr>
          <p:cNvPr id="5" name="Text 2"/>
          <p:cNvSpPr/>
          <p:nvPr/>
        </p:nvSpPr>
        <p:spPr>
          <a:xfrm>
            <a:off x="3621167" y="1224677"/>
            <a:ext cx="7388066" cy="248722"/>
          </a:xfrm>
          <a:prstGeom prst="rect">
            <a:avLst/>
          </a:prstGeom>
          <a:noFill/>
          <a:ln/>
        </p:spPr>
        <p:txBody>
          <a:bodyPr wrap="none" rtlCol="0" anchor="t"/>
          <a:lstStyle/>
          <a:p>
            <a:pPr algn="ctr" indent="0" marL="0">
              <a:lnSpc>
                <a:spcPts val="1960"/>
              </a:lnSpc>
              <a:buNone/>
            </a:pPr>
            <a:endParaRPr lang="en-US" sz="1225" dirty="0"/>
          </a:p>
        </p:txBody>
      </p:sp>
      <p:sp>
        <p:nvSpPr>
          <p:cNvPr id="6" name="Text 3"/>
          <p:cNvSpPr/>
          <p:nvPr/>
        </p:nvSpPr>
        <p:spPr>
          <a:xfrm>
            <a:off x="3869888" y="1648301"/>
            <a:ext cx="7139345" cy="994886"/>
          </a:xfrm>
          <a:prstGeom prst="rect">
            <a:avLst/>
          </a:prstGeom>
          <a:noFill/>
          <a:ln/>
        </p:spPr>
        <p:txBody>
          <a:bodyPr wrap="square" rtlCol="0" anchor="t"/>
          <a:lstStyle/>
          <a:p>
            <a:pPr algn="l" marL="342900" indent="-342900">
              <a:lnSpc>
                <a:spcPts val="1960"/>
              </a:lnSpc>
              <a:buSzPct val="100000"/>
              <a:buChar char="•"/>
            </a:pPr>
            <a:r>
              <a:rPr lang="en-US" sz="1225" b="1" dirty="0">
                <a:solidFill>
                  <a:srgbClr val="5B5F71"/>
                </a:solidFill>
                <a:latin typeface="Instrument Sans" pitchFamily="34" charset="0"/>
                <a:ea typeface="Instrument Sans" pitchFamily="34" charset="-122"/>
                <a:cs typeface="Instrument Sans" pitchFamily="34" charset="-120"/>
              </a:rPr>
              <a:t>Aerobic Bi </a:t>
            </a:r>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of </a:t>
            </a:r>
            <a:pPr algn="l" indent="0" marL="0">
              <a:lnSpc>
                <a:spcPts val="1960"/>
              </a:lnSpc>
              <a:buNone/>
            </a:pPr>
            <a:r>
              <a:rPr lang="en-US" sz="1225" b="1" dirty="0">
                <a:solidFill>
                  <a:srgbClr val="5B5F71"/>
                </a:solidFill>
                <a:latin typeface="Instrument Sans" pitchFamily="34" charset="0"/>
                <a:ea typeface="Instrument Sans" pitchFamily="34" charset="-122"/>
                <a:cs typeface="Instrument Sans" pitchFamily="34" charset="-120"/>
              </a:rPr>
              <a:t>odegradation :</a:t>
            </a:r>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In aerobic treatment processes such as activated sludge and aerobic biofilters, bacteria metabolize organic matter in the presence oxygen. They break down complex organic compounds into simpler forms such as carbon dioxide, water, and biomass. This process reduces the organic load in the wastewater, making it less harmful to the environment.</a:t>
            </a:r>
            <a:endParaRPr lang="en-US" sz="1225" dirty="0"/>
          </a:p>
        </p:txBody>
      </p:sp>
      <p:sp>
        <p:nvSpPr>
          <p:cNvPr id="7" name="Text 4"/>
          <p:cNvSpPr/>
          <p:nvPr/>
        </p:nvSpPr>
        <p:spPr>
          <a:xfrm>
            <a:off x="3869888" y="2705338"/>
            <a:ext cx="7139345" cy="1243608"/>
          </a:xfrm>
          <a:prstGeom prst="rect">
            <a:avLst/>
          </a:prstGeom>
          <a:noFill/>
          <a:ln/>
        </p:spPr>
        <p:txBody>
          <a:bodyPr wrap="square" rtlCol="0" anchor="t"/>
          <a:lstStyle/>
          <a:p>
            <a:pPr algn="l" marL="342900" indent="-342900">
              <a:lnSpc>
                <a:spcPts val="1960"/>
              </a:lnSpc>
              <a:buSzPct val="100000"/>
              <a:buChar char="•"/>
            </a:pPr>
            <a:r>
              <a:rPr lang="en-US" sz="1225" b="1" dirty="0">
                <a:solidFill>
                  <a:srgbClr val="5B5F71"/>
                </a:solidFill>
                <a:latin typeface="Instrument Sans" pitchFamily="34" charset="0"/>
                <a:ea typeface="Instrument Sans" pitchFamily="34" charset="-122"/>
                <a:cs typeface="Instrument Sans" pitchFamily="34" charset="-120"/>
              </a:rPr>
              <a:t>Nitrogen removal: </a:t>
            </a:r>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Nitrogen compounds such as ammonia and nitrate are common pollutants in wastewater. Certain bacteria, such as Nitrosomonas and Nitrobacter, are involved in </a:t>
            </a:r>
            <a:pPr algn="l" indent="0" marL="0">
              <a:lnSpc>
                <a:spcPts val="1960"/>
              </a:lnSpc>
              <a:buNone/>
            </a:pPr>
            <a:r>
              <a:rPr lang="en-US" sz="1225" i="1" dirty="0">
                <a:solidFill>
                  <a:srgbClr val="5B5F71"/>
                </a:solidFill>
                <a:latin typeface="Instrument Sans" pitchFamily="34" charset="0"/>
                <a:ea typeface="Instrument Sans" pitchFamily="34" charset="-122"/>
                <a:cs typeface="Instrument Sans" pitchFamily="34" charset="-120"/>
              </a:rPr>
              <a:t>nitrification</a:t>
            </a:r>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 where ammonia is oxidized to nitrite and then to nitrate. Other bacteria, such as denitrifying bacteria (Pseudomonas), facilitate </a:t>
            </a:r>
            <a:pPr algn="l" indent="0" marL="0">
              <a:lnSpc>
                <a:spcPts val="1960"/>
              </a:lnSpc>
              <a:buNone/>
            </a:pPr>
            <a:r>
              <a:rPr lang="en-US" sz="1225" i="1" dirty="0">
                <a:solidFill>
                  <a:srgbClr val="5B5F71"/>
                </a:solidFill>
                <a:latin typeface="Instrument Sans" pitchFamily="34" charset="0"/>
                <a:ea typeface="Instrument Sans" pitchFamily="34" charset="-122"/>
                <a:cs typeface="Instrument Sans" pitchFamily="34" charset="-120"/>
              </a:rPr>
              <a:t>denitrification</a:t>
            </a:r>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 converting nitrate into nitrogen gas, which is released into the atmosphere, thus removing nitrogen from the wastewater.</a:t>
            </a:r>
            <a:endParaRPr lang="en-US" sz="1225" dirty="0"/>
          </a:p>
        </p:txBody>
      </p:sp>
      <p:sp>
        <p:nvSpPr>
          <p:cNvPr id="8" name="Text 5"/>
          <p:cNvSpPr/>
          <p:nvPr/>
        </p:nvSpPr>
        <p:spPr>
          <a:xfrm>
            <a:off x="3869888" y="4011097"/>
            <a:ext cx="7139345" cy="1492329"/>
          </a:xfrm>
          <a:prstGeom prst="rect">
            <a:avLst/>
          </a:prstGeom>
          <a:noFill/>
          <a:ln/>
        </p:spPr>
        <p:txBody>
          <a:bodyPr wrap="square" rtlCol="0" anchor="t"/>
          <a:lstStyle/>
          <a:p>
            <a:pPr algn="l" marL="342900" indent="-342900">
              <a:lnSpc>
                <a:spcPts val="1960"/>
              </a:lnSpc>
              <a:buSzPct val="100000"/>
              <a:buChar char="•"/>
            </a:pPr>
            <a:r>
              <a:rPr lang="en-US" sz="1225" b="1" dirty="0">
                <a:solidFill>
                  <a:srgbClr val="5B5F71"/>
                </a:solidFill>
                <a:latin typeface="Instrument Sans" pitchFamily="34" charset="0"/>
                <a:ea typeface="Instrument Sans" pitchFamily="34" charset="-122"/>
                <a:cs typeface="Instrument Sans" pitchFamily="34" charset="-120"/>
              </a:rPr>
              <a:t>Phosphorous removal: </a:t>
            </a:r>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Phosphorus is another nutrient that can contribute to eutrophication if present in high concentrations in water bodies. Certain bacteria, known as polyphosphate-accumulating organisms (PAOs), can store phosphorus within their cells as polyphosphate granules. In biological nutrient removal processes, such as enhanced biological phosphorus removal (EBPR), these bacteria help remove phosphorus from wastewater through uptake and subsequent removal in the sludge.</a:t>
            </a:r>
            <a:endParaRPr lang="en-US" sz="1225" dirty="0"/>
          </a:p>
        </p:txBody>
      </p:sp>
      <p:sp>
        <p:nvSpPr>
          <p:cNvPr id="9" name="Text 6"/>
          <p:cNvSpPr/>
          <p:nvPr/>
        </p:nvSpPr>
        <p:spPr>
          <a:xfrm>
            <a:off x="3869888" y="5565577"/>
            <a:ext cx="7139345" cy="1243608"/>
          </a:xfrm>
          <a:prstGeom prst="rect">
            <a:avLst/>
          </a:prstGeom>
          <a:noFill/>
          <a:ln/>
        </p:spPr>
        <p:txBody>
          <a:bodyPr wrap="square" rtlCol="0" anchor="t"/>
          <a:lstStyle/>
          <a:p>
            <a:pPr algn="l" marL="342900" indent="-342900">
              <a:lnSpc>
                <a:spcPts val="1960"/>
              </a:lnSpc>
              <a:buSzPct val="100000"/>
              <a:buChar char="•"/>
            </a:pPr>
            <a:r>
              <a:rPr lang="en-US" sz="1225" b="1" dirty="0">
                <a:solidFill>
                  <a:srgbClr val="5B5F71"/>
                </a:solidFill>
                <a:latin typeface="Instrument Sans" pitchFamily="34" charset="0"/>
                <a:ea typeface="Instrument Sans" pitchFamily="34" charset="-122"/>
                <a:cs typeface="Instrument Sans" pitchFamily="34" charset="-120"/>
              </a:rPr>
              <a:t>Anaerobic biodegradation: </a:t>
            </a:r>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In anaerobic treatment processes such as anaerobic digestion and anaerobic lagoons, bacteria degrade organic matter in the absence of oxygen. Anaerobic bacteria break down complex organic compounds into methane, carbon dioxide, and other byproducts. This process is particularly useful for treating high-strength organic wastes and producing biogas as a renewable energy source.</a:t>
            </a:r>
            <a:endParaRPr lang="en-US" sz="1225" dirty="0"/>
          </a:p>
        </p:txBody>
      </p:sp>
      <p:sp>
        <p:nvSpPr>
          <p:cNvPr id="10" name="Text 7"/>
          <p:cNvSpPr/>
          <p:nvPr/>
        </p:nvSpPr>
        <p:spPr>
          <a:xfrm>
            <a:off x="3869888" y="6871335"/>
            <a:ext cx="7139345" cy="994886"/>
          </a:xfrm>
          <a:prstGeom prst="rect">
            <a:avLst/>
          </a:prstGeom>
          <a:noFill/>
          <a:ln/>
        </p:spPr>
        <p:txBody>
          <a:bodyPr wrap="square" rtlCol="0" anchor="t"/>
          <a:lstStyle/>
          <a:p>
            <a:pPr algn="l" marL="342900" indent="-342900">
              <a:lnSpc>
                <a:spcPts val="1960"/>
              </a:lnSpc>
              <a:buSzPct val="100000"/>
              <a:buChar char="•"/>
            </a:pPr>
            <a:r>
              <a:rPr lang="en-US" sz="1225" b="1" dirty="0">
                <a:solidFill>
                  <a:srgbClr val="5B5F71"/>
                </a:solidFill>
                <a:latin typeface="Instrument Sans" pitchFamily="34" charset="0"/>
                <a:ea typeface="Instrument Sans" pitchFamily="34" charset="-122"/>
                <a:cs typeface="Instrument Sans" pitchFamily="34" charset="-120"/>
              </a:rPr>
              <a:t>Bioaugmentation: S</a:t>
            </a:r>
            <a:pPr algn="l" indent="0" marL="0">
              <a:lnSpc>
                <a:spcPts val="1960"/>
              </a:lnSpc>
              <a:buNone/>
            </a:pPr>
            <a:r>
              <a:rPr lang="en-US" sz="1225" dirty="0">
                <a:solidFill>
                  <a:srgbClr val="5B5F71"/>
                </a:solidFill>
                <a:latin typeface="Instrument Sans" pitchFamily="34" charset="0"/>
                <a:ea typeface="Instrument Sans" pitchFamily="34" charset="-122"/>
                <a:cs typeface="Instrument Sans" pitchFamily="34" charset="-120"/>
              </a:rPr>
              <a:t>pecific strains of bacteria or bacterial consortia are introduced into wastewater treatment systems to enhance metabolic activities and improve treatment efficiency. Bioaugmentation can help accelerate the degradation of certain recalcitrant pollutants or optimize nutrient removal processes.</a:t>
            </a:r>
            <a:endParaRPr lang="en-US" sz="1225"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065538"/>
          </a:xfrm>
          <a:prstGeom prst="rect">
            <a:avLst/>
          </a:prstGeom>
          <a:solidFill>
            <a:srgbClr val="FFFFFF">
              <a:alpha val="75000"/>
            </a:srgbClr>
          </a:solidFill>
          <a:ln/>
        </p:spPr>
      </p:sp>
      <p:sp>
        <p:nvSpPr>
          <p:cNvPr id="4" name="Text 1"/>
          <p:cNvSpPr/>
          <p:nvPr/>
        </p:nvSpPr>
        <p:spPr>
          <a:xfrm>
            <a:off x="3642122" y="427673"/>
            <a:ext cx="7346037" cy="486013"/>
          </a:xfrm>
          <a:prstGeom prst="rect">
            <a:avLst/>
          </a:prstGeom>
          <a:noFill/>
          <a:ln/>
        </p:spPr>
        <p:txBody>
          <a:bodyPr wrap="none" rtlCol="0" anchor="t"/>
          <a:lstStyle/>
          <a:p>
            <a:pPr algn="ctr" indent="0" marL="0">
              <a:lnSpc>
                <a:spcPts val="3827"/>
              </a:lnSpc>
              <a:buNone/>
            </a:pPr>
            <a:r>
              <a:rPr lang="en-US" sz="3062" b="1" dirty="0">
                <a:solidFill>
                  <a:srgbClr val="F44444"/>
                </a:solidFill>
                <a:latin typeface="Instrument Sans" pitchFamily="34" charset="0"/>
                <a:ea typeface="Instrument Sans" pitchFamily="34" charset="-122"/>
                <a:cs typeface="Instrument Sans" pitchFamily="34" charset="-120"/>
              </a:rPr>
              <a:t>Fungal metabolisms for water treatment</a:t>
            </a:r>
            <a:endParaRPr lang="en-US" sz="3062" dirty="0"/>
          </a:p>
        </p:txBody>
      </p:sp>
      <p:pic>
        <p:nvPicPr>
          <p:cNvPr id="5" name="Image 1" descr="preencoded.png">    </p:cNvPr>
          <p:cNvPicPr>
            <a:picLocks noChangeAspect="1"/>
          </p:cNvPicPr>
          <p:nvPr/>
        </p:nvPicPr>
        <p:blipFill>
          <a:blip r:embed="rId2"/>
          <a:stretch>
            <a:fillRect/>
          </a:stretch>
        </p:blipFill>
        <p:spPr>
          <a:xfrm>
            <a:off x="3621167" y="1224677"/>
            <a:ext cx="7388066" cy="7039213"/>
          </a:xfrm>
          <a:prstGeom prst="rect">
            <a:avLst/>
          </a:prstGeom>
        </p:spPr>
      </p:pic>
      <p:sp>
        <p:nvSpPr>
          <p:cNvPr id="6" name="Text 2"/>
          <p:cNvSpPr/>
          <p:nvPr/>
        </p:nvSpPr>
        <p:spPr>
          <a:xfrm>
            <a:off x="3621167" y="8438793"/>
            <a:ext cx="7388066" cy="199073"/>
          </a:xfrm>
          <a:prstGeom prst="rect">
            <a:avLst/>
          </a:prstGeom>
          <a:noFill/>
          <a:ln/>
        </p:spPr>
        <p:txBody>
          <a:bodyPr wrap="none" rtlCol="0" anchor="t"/>
          <a:lstStyle/>
          <a:p>
            <a:pPr indent="0" marL="0">
              <a:lnSpc>
                <a:spcPts val="1568"/>
              </a:lnSpc>
              <a:buNone/>
            </a:pPr>
            <a:r>
              <a:rPr lang="en-US" sz="980" dirty="0">
                <a:solidFill>
                  <a:srgbClr val="5B5F71"/>
                </a:solidFill>
                <a:latin typeface="Instrument Sans" pitchFamily="34" charset="0"/>
                <a:ea typeface="Instrument Sans" pitchFamily="34" charset="-122"/>
                <a:cs typeface="Instrument Sans" pitchFamily="34" charset="-120"/>
              </a:rPr>
              <a:t>Source:</a:t>
            </a:r>
            <a:pPr indent="0" marL="0">
              <a:lnSpc>
                <a:spcPts val="1568"/>
              </a:lnSpc>
              <a:buNone/>
            </a:pPr>
            <a:r>
              <a:rPr lang="en-US" sz="980" u="sng" dirty="0">
                <a:solidFill>
                  <a:srgbClr val="5B5F72"/>
                </a:solidFill>
                <a:latin typeface="Instrument Sans" pitchFamily="34" charset="0"/>
                <a:ea typeface="Instrument Sans" pitchFamily="34" charset="-122"/>
                <a:cs typeface="Instrument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https://www.sciencedirect.com/science/article/pii/S2666765721000429</a:t>
            </a:r>
            <a:endParaRPr lang="en-US" sz="980" dirty="0"/>
          </a:p>
        </p:txBody>
      </p:sp>
      <p:pic>
        <p:nvPicPr>
          <p:cNvPr id="7"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2024-04-18T03:40:13Z</dcterms:created>
  <dcterms:modified xsi:type="dcterms:W3CDTF">2024-04-18T03:40:13Z</dcterms:modified>
</cp:coreProperties>
</file>